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8" r:id="rId3"/>
    <p:sldId id="311" r:id="rId4"/>
    <p:sldId id="312" r:id="rId5"/>
    <p:sldId id="313" r:id="rId6"/>
    <p:sldId id="314" r:id="rId7"/>
    <p:sldId id="316" r:id="rId8"/>
    <p:sldId id="317" r:id="rId9"/>
    <p:sldId id="298" r:id="rId10"/>
    <p:sldId id="295" r:id="rId11"/>
    <p:sldId id="301" r:id="rId12"/>
    <p:sldId id="302" r:id="rId13"/>
    <p:sldId id="303" r:id="rId14"/>
    <p:sldId id="304" r:id="rId15"/>
    <p:sldId id="305" r:id="rId16"/>
    <p:sldId id="306" r:id="rId17"/>
    <p:sldId id="307" r:id="rId18"/>
    <p:sldId id="297" r:id="rId19"/>
    <p:sldId id="308" r:id="rId20"/>
    <p:sldId id="290" r:id="rId21"/>
    <p:sldId id="299" r:id="rId22"/>
    <p:sldId id="300" r:id="rId23"/>
    <p:sldId id="310" r:id="rId24"/>
    <p:sldId id="309" r:id="rId25"/>
    <p:sldId id="257" r:id="rId26"/>
    <p:sldId id="258" r:id="rId27"/>
    <p:sldId id="284" r:id="rId28"/>
    <p:sldId id="283" r:id="rId29"/>
    <p:sldId id="286" r:id="rId30"/>
    <p:sldId id="287" r:id="rId31"/>
    <p:sldId id="285" r:id="rId32"/>
    <p:sldId id="261" r:id="rId33"/>
    <p:sldId id="268" r:id="rId34"/>
    <p:sldId id="269" r:id="rId35"/>
    <p:sldId id="270" r:id="rId36"/>
    <p:sldId id="279" r:id="rId37"/>
    <p:sldId id="271" r:id="rId38"/>
    <p:sldId id="272" r:id="rId39"/>
    <p:sldId id="273" r:id="rId40"/>
    <p:sldId id="274" r:id="rId41"/>
    <p:sldId id="280" r:id="rId42"/>
    <p:sldId id="275" r:id="rId43"/>
    <p:sldId id="259" r:id="rId44"/>
    <p:sldId id="276" r:id="rId45"/>
    <p:sldId id="260" r:id="rId46"/>
    <p:sldId id="277" r:id="rId47"/>
    <p:sldId id="278" r:id="rId48"/>
    <p:sldId id="264" r:id="rId49"/>
    <p:sldId id="266" r:id="rId50"/>
    <p:sldId id="265" r:id="rId51"/>
  </p:sldIdLst>
  <p:sldSz cx="12192000" cy="6858000"/>
  <p:notesSz cx="6858000" cy="9144000"/>
  <p:embeddedFontLst>
    <p:embeddedFont>
      <p:font typeface="Segoe UI Black" panose="020B0A02040204020203" pitchFamily="34" charset="0"/>
      <p:bold r:id="rId52"/>
      <p:boldItalic r:id="rId53"/>
    </p:embeddedFont>
    <p:embeddedFont>
      <p:font typeface="Cambria Math" panose="02040503050406030204" pitchFamily="18" charset="0"/>
      <p:regular r:id="rId54"/>
    </p:embeddedFont>
    <p:embeddedFont>
      <p:font typeface="Segoe UI Light" panose="020B0502040204020203" pitchFamily="34" charset="0"/>
      <p:regular r:id="rId55"/>
      <p:italic r:id="rId56"/>
    </p:embeddedFont>
    <p:embeddedFont>
      <p:font typeface="Segoe UI" panose="020B0502040204020203" pitchFamily="34" charset="0"/>
      <p:regular r:id="rId57"/>
      <p:bold r:id="rId58"/>
      <p:italic r:id="rId59"/>
      <p:boldItalic r:id="rId60"/>
    </p:embeddedFont>
    <p:embeddedFont>
      <p:font typeface="Consolas" panose="020B0609020204030204" pitchFamily="49" charset="0"/>
      <p:regular r:id="rId61"/>
      <p:bold r:id="rId62"/>
      <p:italic r:id="rId63"/>
      <p:boldItalic r:id="rId64"/>
    </p:embeddedFont>
    <p:embeddedFont>
      <p:font typeface="OCR A Std" panose="020F0609000104060307" pitchFamily="49"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CE"/>
    <a:srgbClr val="D3D3D5"/>
    <a:srgbClr val="435B39"/>
    <a:srgbClr val="363932"/>
    <a:srgbClr val="014D67"/>
    <a:srgbClr val="343434"/>
    <a:srgbClr val="121212"/>
    <a:srgbClr val="C17B23"/>
    <a:srgbClr val="514944"/>
    <a:srgbClr val="5282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8"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en-US"/>
              <a:t>Microsoft Confidential</a:t>
            </a:r>
          </a:p>
        </p:txBody>
      </p:sp>
      <p:sp>
        <p:nvSpPr>
          <p:cNvPr id="5" name="Slide Number Placeholder 4"/>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3761245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 id="2147483665" r:id="rId15"/>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azure.com/fre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github.com/dxcamps/MicrosoftIntelIoTCamp/releases/latest" TargetMode="External"/><Relationship Id="rId2" Type="http://schemas.openxmlformats.org/officeDocument/2006/relationships/hyperlink" Target="http://github.com/dxcamps/MicrosoftIntelIoTCamp"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nodejs.org/" TargetMode="External"/><Relationship Id="rId1" Type="http://schemas.openxmlformats.org/officeDocument/2006/relationships/slideLayout" Target="../slideLayouts/slideLayout3.xml"/><Relationship Id="rId5" Type="http://schemas.openxmlformats.org/officeDocument/2006/relationships/hyperlink" Target="http://desktop.github.com/" TargetMode="External"/><Relationship Id="rId4" Type="http://schemas.openxmlformats.org/officeDocument/2006/relationships/hyperlink" Target="http://git-scm.com/download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hyperlink" Target="http://your.nucs.ip.addres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aka.ms/resetnuc"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github.com/dxcamps/MicrosoftIntelIoTCamp" TargetMode="External"/><Relationship Id="rId2" Type="http://schemas.openxmlformats.org/officeDocument/2006/relationships/hyperlink" Target="http://aka.ms/MicrosoftIntelIoTCamp"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channel9.msdn.com/Events/Build/2016/B815" TargetMode="External"/><Relationship Id="rId2" Type="http://schemas.openxmlformats.org/officeDocument/2006/relationships/hyperlink" Target="https://github.com/dxcamps/MicrosoftIntelIoTCamp/blob/master/Slides/MicrosoftAzureIoTOverview.pptx?raw=true" TargetMode="External"/><Relationship Id="rId1" Type="http://schemas.openxmlformats.org/officeDocument/2006/relationships/slideLayout" Target="../slideLayouts/slideLayout3.xml"/><Relationship Id="rId4" Type="http://schemas.openxmlformats.org/officeDocument/2006/relationships/hyperlink" Target="https://github.com/dxcamps/MicrosoftIntelIoTCamp/raw/master/Slides/Microsoft%20Intel%20IoT%20Camp%20Gateway%20Overview.pdf"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dxcamps/MicrosoftIntelIoTCamp/blob/master/HOLs/readme.md"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Microsoft / Intel IoT Camp</a:t>
            </a:r>
            <a:br>
              <a:rPr lang="en-US" dirty="0"/>
            </a:br>
            <a:r>
              <a:rPr lang="en-US" dirty="0"/>
              <a:t>Train the trainer</a:t>
            </a:r>
          </a:p>
        </p:txBody>
      </p:sp>
      <p:sp>
        <p:nvSpPr>
          <p:cNvPr id="3" name="Subtitle 2"/>
          <p:cNvSpPr>
            <a:spLocks noGrp="1"/>
          </p:cNvSpPr>
          <p:nvPr>
            <p:ph type="subTitle" idx="1"/>
          </p:nvPr>
        </p:nvSpPr>
        <p:spPr/>
        <p:txBody>
          <a:bodyPr/>
          <a:lstStyle/>
          <a:p>
            <a:r>
              <a:rPr lang="en-US" dirty="0"/>
              <a:t>Content Overview and Best Practices for a Great Event</a:t>
            </a:r>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marL="0" indent="0" algn="ctr">
              <a:buNone/>
            </a:pPr>
            <a:r>
              <a:rPr lang="en-US" sz="4400" b="1" dirty="0"/>
              <a:t>CUSTOMIZE THE EVAL SLIDE WITH YOUR EVAL DETAILS</a:t>
            </a:r>
          </a:p>
        </p:txBody>
      </p:sp>
      <p:sp>
        <p:nvSpPr>
          <p:cNvPr id="2" name="Title 1"/>
          <p:cNvSpPr>
            <a:spLocks noGrp="1"/>
          </p:cNvSpPr>
          <p:nvPr>
            <p:ph type="title"/>
          </p:nvPr>
        </p:nvSpPr>
        <p:spPr/>
        <p:txBody>
          <a:bodyPr/>
          <a:lstStyle/>
          <a:p>
            <a:r>
              <a:rPr lang="en-US" dirty="0"/>
              <a:t>I added a walk-in deck</a:t>
            </a:r>
          </a:p>
        </p:txBody>
      </p:sp>
      <p:grpSp>
        <p:nvGrpSpPr>
          <p:cNvPr id="8" name="Group 7"/>
          <p:cNvGrpSpPr/>
          <p:nvPr/>
        </p:nvGrpSpPr>
        <p:grpSpPr>
          <a:xfrm>
            <a:off x="1781090" y="3227388"/>
            <a:ext cx="8629820" cy="2844578"/>
            <a:chOff x="1781090" y="3227388"/>
            <a:chExt cx="8629820" cy="2844578"/>
          </a:xfrm>
        </p:grpSpPr>
        <p:pic>
          <p:nvPicPr>
            <p:cNvPr id="7" name="Content Placeholder 3"/>
            <p:cNvPicPr>
              <a:picLocks noChangeAspect="1"/>
            </p:cNvPicPr>
            <p:nvPr/>
          </p:nvPicPr>
          <p:blipFill>
            <a:blip r:embed="rId2"/>
            <a:stretch>
              <a:fillRect/>
            </a:stretch>
          </p:blipFill>
          <p:spPr>
            <a:xfrm>
              <a:off x="1781090" y="3227388"/>
              <a:ext cx="8629820" cy="2690812"/>
            </a:xfrm>
            <a:prstGeom prst="rect">
              <a:avLst/>
            </a:prstGeom>
          </p:spPr>
        </p:pic>
        <p:sp>
          <p:nvSpPr>
            <p:cNvPr id="5" name="Rounded Rectangle 4"/>
            <p:cNvSpPr/>
            <p:nvPr/>
          </p:nvSpPr>
          <p:spPr>
            <a:xfrm>
              <a:off x="1892300" y="5054600"/>
              <a:ext cx="3784600" cy="1017366"/>
            </a:xfrm>
            <a:prstGeom prst="roundRect">
              <a:avLst/>
            </a:prstGeom>
            <a:noFill/>
            <a:ln w="762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7880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the </a:t>
            </a:r>
            <a:br>
              <a:rPr lang="en-US" dirty="0"/>
            </a:br>
            <a:r>
              <a:rPr lang="en-US" dirty="0"/>
              <a:t>Microsoft &amp; Intel IoT Camp!</a:t>
            </a:r>
          </a:p>
        </p:txBody>
      </p:sp>
      <p:sp>
        <p:nvSpPr>
          <p:cNvPr id="3" name="Content Placeholder 2"/>
          <p:cNvSpPr>
            <a:spLocks noGrp="1"/>
          </p:cNvSpPr>
          <p:nvPr>
            <p:ph idx="1"/>
          </p:nvPr>
        </p:nvSpPr>
        <p:spPr>
          <a:xfrm>
            <a:off x="838200" y="1825625"/>
            <a:ext cx="7764470" cy="1112447"/>
          </a:xfrm>
        </p:spPr>
        <p:txBody>
          <a:bodyPr/>
          <a:lstStyle/>
          <a:p>
            <a:pPr marL="0" indent="0">
              <a:buNone/>
            </a:pPr>
            <a:r>
              <a:rPr lang="en-US" dirty="0"/>
              <a:t>Come on it, find a seat, and get comfortable!  </a:t>
            </a:r>
          </a:p>
          <a:p>
            <a:pPr marL="0" indent="0">
              <a:buNone/>
            </a:pPr>
            <a:r>
              <a:rPr lang="en-US" dirty="0"/>
              <a:t>We have a great day planned! </a:t>
            </a:r>
          </a:p>
          <a:p>
            <a:pPr marL="0" indent="0">
              <a:buNone/>
            </a:pPr>
            <a:endParaRPr lang="en-US" dirty="0"/>
          </a:p>
          <a:p>
            <a:pPr marL="0" indent="0">
              <a:buNone/>
            </a:pPr>
            <a:endParaRPr lang="en-US" dirty="0"/>
          </a:p>
        </p:txBody>
      </p:sp>
      <p:graphicFrame>
        <p:nvGraphicFramePr>
          <p:cNvPr id="47" name="Table 46"/>
          <p:cNvGraphicFramePr>
            <a:graphicFrameLocks noGrp="1"/>
          </p:cNvGraphicFramePr>
          <p:nvPr>
            <p:extLst/>
          </p:nvPr>
        </p:nvGraphicFramePr>
        <p:xfrm>
          <a:off x="822960" y="3088248"/>
          <a:ext cx="8128000" cy="2966720"/>
        </p:xfrm>
        <a:graphic>
          <a:graphicData uri="http://schemas.openxmlformats.org/drawingml/2006/table">
            <a:tbl>
              <a:tblPr bandRow="1">
                <a:tableStyleId>{5C22544A-7EE6-4342-B048-85BDC9FD1C3A}</a:tableStyleId>
              </a:tblPr>
              <a:tblGrid>
                <a:gridCol w="1230692">
                  <a:extLst>
                    <a:ext uri="{9D8B030D-6E8A-4147-A177-3AD203B41FA5}">
                      <a16:colId xmlns:a16="http://schemas.microsoft.com/office/drawing/2014/main" val="33923009"/>
                    </a:ext>
                  </a:extLst>
                </a:gridCol>
                <a:gridCol w="6897308">
                  <a:extLst>
                    <a:ext uri="{9D8B030D-6E8A-4147-A177-3AD203B41FA5}">
                      <a16:colId xmlns:a16="http://schemas.microsoft.com/office/drawing/2014/main" val="2590472693"/>
                    </a:ext>
                  </a:extLst>
                </a:gridCol>
              </a:tblGrid>
              <a:tr h="370840">
                <a:tc>
                  <a:txBody>
                    <a:bodyPr/>
                    <a:lstStyle/>
                    <a:p>
                      <a:r>
                        <a:rPr lang="en-US" dirty="0"/>
                        <a:t>8:30am</a:t>
                      </a:r>
                    </a:p>
                  </a:txBody>
                  <a:tcPr/>
                </a:tc>
                <a:tc>
                  <a:txBody>
                    <a:bodyPr/>
                    <a:lstStyle/>
                    <a:p>
                      <a:r>
                        <a:rPr lang="en-US" dirty="0"/>
                        <a:t>Registration / Welcome</a:t>
                      </a:r>
                    </a:p>
                  </a:txBody>
                  <a:tcPr/>
                </a:tc>
                <a:extLst>
                  <a:ext uri="{0D108BD9-81ED-4DB2-BD59-A6C34878D82A}">
                    <a16:rowId xmlns:a16="http://schemas.microsoft.com/office/drawing/2014/main" val="3435844712"/>
                  </a:ext>
                </a:extLst>
              </a:tr>
              <a:tr h="370840">
                <a:tc>
                  <a:txBody>
                    <a:bodyPr/>
                    <a:lstStyle/>
                    <a:p>
                      <a:r>
                        <a:rPr lang="en-US" dirty="0"/>
                        <a:t>9:00am</a:t>
                      </a:r>
                    </a:p>
                  </a:txBody>
                  <a:tcPr/>
                </a:tc>
                <a:tc>
                  <a:txBody>
                    <a:bodyPr/>
                    <a:lstStyle/>
                    <a:p>
                      <a:r>
                        <a:rPr lang="en-US" dirty="0"/>
                        <a:t>Introduction to Microsoft Azure IoT Services</a:t>
                      </a:r>
                    </a:p>
                  </a:txBody>
                  <a:tcPr/>
                </a:tc>
                <a:extLst>
                  <a:ext uri="{0D108BD9-81ED-4DB2-BD59-A6C34878D82A}">
                    <a16:rowId xmlns:a16="http://schemas.microsoft.com/office/drawing/2014/main" val="4158226135"/>
                  </a:ext>
                </a:extLst>
              </a:tr>
              <a:tr h="370840">
                <a:tc>
                  <a:txBody>
                    <a:bodyPr/>
                    <a:lstStyle/>
                    <a:p>
                      <a:r>
                        <a:rPr lang="en-US" dirty="0"/>
                        <a:t>10:00am</a:t>
                      </a:r>
                    </a:p>
                  </a:txBody>
                  <a:tcPr/>
                </a:tc>
                <a:tc>
                  <a:txBody>
                    <a:bodyPr/>
                    <a:lstStyle/>
                    <a:p>
                      <a:r>
                        <a:rPr lang="en-US" dirty="0"/>
                        <a:t>Introduction</a:t>
                      </a:r>
                      <a:r>
                        <a:rPr lang="en-US" baseline="0" dirty="0"/>
                        <a:t> to the Intel IoT Gateway</a:t>
                      </a:r>
                      <a:endParaRPr lang="en-US" dirty="0"/>
                    </a:p>
                  </a:txBody>
                  <a:tcPr/>
                </a:tc>
                <a:extLst>
                  <a:ext uri="{0D108BD9-81ED-4DB2-BD59-A6C34878D82A}">
                    <a16:rowId xmlns:a16="http://schemas.microsoft.com/office/drawing/2014/main" val="953460437"/>
                  </a:ext>
                </a:extLst>
              </a:tr>
              <a:tr h="370840">
                <a:tc>
                  <a:txBody>
                    <a:bodyPr/>
                    <a:lstStyle/>
                    <a:p>
                      <a:r>
                        <a:rPr lang="en-US" dirty="0"/>
                        <a:t>11:00am</a:t>
                      </a:r>
                    </a:p>
                  </a:txBody>
                  <a:tcPr/>
                </a:tc>
                <a:tc>
                  <a:txBody>
                    <a:bodyPr/>
                    <a:lstStyle/>
                    <a:p>
                      <a:r>
                        <a:rPr lang="en-US" dirty="0"/>
                        <a:t>Hands-On-Lab</a:t>
                      </a:r>
                    </a:p>
                  </a:txBody>
                  <a:tcPr/>
                </a:tc>
                <a:extLst>
                  <a:ext uri="{0D108BD9-81ED-4DB2-BD59-A6C34878D82A}">
                    <a16:rowId xmlns:a16="http://schemas.microsoft.com/office/drawing/2014/main" val="174527548"/>
                  </a:ext>
                </a:extLst>
              </a:tr>
              <a:tr h="370840">
                <a:tc>
                  <a:txBody>
                    <a:bodyPr/>
                    <a:lstStyle/>
                    <a:p>
                      <a:r>
                        <a:rPr lang="en-US" dirty="0"/>
                        <a:t>12:00pm</a:t>
                      </a:r>
                    </a:p>
                  </a:txBody>
                  <a:tcPr/>
                </a:tc>
                <a:tc>
                  <a:txBody>
                    <a:bodyPr/>
                    <a:lstStyle/>
                    <a:p>
                      <a:r>
                        <a:rPr lang="en-US" dirty="0"/>
                        <a:t>Lunch</a:t>
                      </a:r>
                      <a:r>
                        <a:rPr lang="en-US" baseline="0" dirty="0"/>
                        <a:t> Served</a:t>
                      </a:r>
                      <a:endParaRPr lang="en-US" dirty="0"/>
                    </a:p>
                  </a:txBody>
                  <a:tcPr/>
                </a:tc>
                <a:extLst>
                  <a:ext uri="{0D108BD9-81ED-4DB2-BD59-A6C34878D82A}">
                    <a16:rowId xmlns:a16="http://schemas.microsoft.com/office/drawing/2014/main" val="2955090853"/>
                  </a:ext>
                </a:extLst>
              </a:tr>
              <a:tr h="370840">
                <a:tc>
                  <a:txBody>
                    <a:bodyPr/>
                    <a:lstStyle/>
                    <a:p>
                      <a:r>
                        <a:rPr lang="en-US" dirty="0"/>
                        <a:t>Afternoon</a:t>
                      </a:r>
                    </a:p>
                  </a:txBody>
                  <a:tcPr/>
                </a:tc>
                <a:tc>
                  <a:txBody>
                    <a:bodyPr/>
                    <a:lstStyle/>
                    <a:p>
                      <a:r>
                        <a:rPr lang="en-US" dirty="0"/>
                        <a:t>Hands-On-Lab</a:t>
                      </a:r>
                      <a:r>
                        <a:rPr lang="en-US" baseline="0" dirty="0"/>
                        <a:t> Continues</a:t>
                      </a:r>
                      <a:endParaRPr lang="en-US" dirty="0"/>
                    </a:p>
                  </a:txBody>
                  <a:tcPr/>
                </a:tc>
                <a:extLst>
                  <a:ext uri="{0D108BD9-81ED-4DB2-BD59-A6C34878D82A}">
                    <a16:rowId xmlns:a16="http://schemas.microsoft.com/office/drawing/2014/main" val="2458068762"/>
                  </a:ext>
                </a:extLst>
              </a:tr>
              <a:tr h="370840">
                <a:tc>
                  <a:txBody>
                    <a:bodyPr/>
                    <a:lstStyle/>
                    <a:p>
                      <a:r>
                        <a:rPr lang="en-US" dirty="0"/>
                        <a:t>4:30pm</a:t>
                      </a:r>
                    </a:p>
                  </a:txBody>
                  <a:tcPr/>
                </a:tc>
                <a:tc>
                  <a:txBody>
                    <a:bodyPr/>
                    <a:lstStyle/>
                    <a:p>
                      <a:r>
                        <a:rPr lang="en-US" dirty="0"/>
                        <a:t>Make</a:t>
                      </a:r>
                      <a:r>
                        <a:rPr lang="en-US" baseline="0" dirty="0"/>
                        <a:t> sure to complete your Eval! </a:t>
                      </a:r>
                      <a:endParaRPr lang="en-US" dirty="0"/>
                    </a:p>
                  </a:txBody>
                  <a:tcPr/>
                </a:tc>
                <a:extLst>
                  <a:ext uri="{0D108BD9-81ED-4DB2-BD59-A6C34878D82A}">
                    <a16:rowId xmlns:a16="http://schemas.microsoft.com/office/drawing/2014/main" val="2364340749"/>
                  </a:ext>
                </a:extLst>
              </a:tr>
              <a:tr h="370840">
                <a:tc>
                  <a:txBody>
                    <a:bodyPr/>
                    <a:lstStyle/>
                    <a:p>
                      <a:r>
                        <a:rPr lang="en-US" dirty="0"/>
                        <a:t>5:00pm</a:t>
                      </a:r>
                    </a:p>
                  </a:txBody>
                  <a:tcPr/>
                </a:tc>
                <a:tc>
                  <a:txBody>
                    <a:bodyPr/>
                    <a:lstStyle/>
                    <a:p>
                      <a:r>
                        <a:rPr lang="en-US" dirty="0"/>
                        <a:t>End of Event</a:t>
                      </a:r>
                    </a:p>
                  </a:txBody>
                  <a:tcPr/>
                </a:tc>
                <a:extLst>
                  <a:ext uri="{0D108BD9-81ED-4DB2-BD59-A6C34878D82A}">
                    <a16:rowId xmlns:a16="http://schemas.microsoft.com/office/drawing/2014/main" val="1733371470"/>
                  </a:ext>
                </a:extLst>
              </a:tr>
            </a:tbl>
          </a:graphicData>
        </a:graphic>
      </p:graphicFrame>
    </p:spTree>
    <p:extLst>
      <p:ext uri="{BB962C8B-B14F-4D97-AF65-F5344CB8AC3E}">
        <p14:creationId xmlns:p14="http://schemas.microsoft.com/office/powerpoint/2010/main" val="8104472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8598" y="118"/>
            <a:ext cx="10515600" cy="1325563"/>
          </a:xfrm>
        </p:spPr>
        <p:txBody>
          <a:bodyPr/>
          <a:lstStyle/>
          <a:p>
            <a:r>
              <a:rPr lang="en-US" dirty="0"/>
              <a:t>USB STICKs</a:t>
            </a:r>
          </a:p>
        </p:txBody>
      </p:sp>
      <p:sp>
        <p:nvSpPr>
          <p:cNvPr id="7" name="TextBox 6"/>
          <p:cNvSpPr txBox="1"/>
          <p:nvPr/>
        </p:nvSpPr>
        <p:spPr>
          <a:xfrm>
            <a:off x="418643" y="1262640"/>
            <a:ext cx="8142525" cy="5123866"/>
          </a:xfrm>
          <a:prstGeom prst="rect">
            <a:avLst/>
          </a:prstGeom>
          <a:noFill/>
        </p:spPr>
        <p:txBody>
          <a:bodyPr wrap="square" lIns="179285" tIns="143428" rIns="179285" bIns="143428" rtlCol="0">
            <a:spAutoFit/>
          </a:bodyPr>
          <a:lstStyle/>
          <a:p>
            <a:pPr>
              <a:lnSpc>
                <a:spcPct val="90000"/>
              </a:lnSpc>
              <a:spcAft>
                <a:spcPts val="588"/>
              </a:spcAft>
            </a:pPr>
            <a:r>
              <a:rPr lang="en-US" sz="2745" dirty="0"/>
              <a:t>There are Yellow USB Sticks being passed around.</a:t>
            </a:r>
          </a:p>
          <a:p>
            <a:pPr>
              <a:lnSpc>
                <a:spcPct val="90000"/>
              </a:lnSpc>
              <a:spcAft>
                <a:spcPts val="588"/>
              </a:spcAft>
            </a:pPr>
            <a:endParaRPr lang="en-US" sz="2745" dirty="0"/>
          </a:p>
          <a:p>
            <a:pPr>
              <a:lnSpc>
                <a:spcPct val="90000"/>
              </a:lnSpc>
              <a:spcAft>
                <a:spcPts val="588"/>
              </a:spcAft>
            </a:pPr>
            <a:r>
              <a:rPr lang="en-US" sz="2745" dirty="0"/>
              <a:t>Please </a:t>
            </a:r>
            <a:r>
              <a:rPr lang="en-US" sz="2745" b="1" dirty="0"/>
              <a:t>copy, </a:t>
            </a:r>
            <a:r>
              <a:rPr lang="en-US" sz="2745" b="1" i="1" dirty="0"/>
              <a:t>not move</a:t>
            </a:r>
            <a:r>
              <a:rPr lang="en-US" sz="2745" b="1" dirty="0"/>
              <a:t>,</a:t>
            </a:r>
            <a:r>
              <a:rPr lang="en-US" sz="2745" dirty="0"/>
              <a:t> the contents to your computer and pass the stick on to your neighbor. </a:t>
            </a:r>
          </a:p>
          <a:p>
            <a:pPr>
              <a:lnSpc>
                <a:spcPct val="90000"/>
              </a:lnSpc>
              <a:spcAft>
                <a:spcPts val="588"/>
              </a:spcAft>
            </a:pPr>
            <a:endParaRPr lang="en-US" sz="2745" dirty="0"/>
          </a:p>
          <a:p>
            <a:pPr>
              <a:lnSpc>
                <a:spcPct val="90000"/>
              </a:lnSpc>
              <a:spcAft>
                <a:spcPts val="588"/>
              </a:spcAft>
            </a:pPr>
            <a:endParaRPr lang="en-US" sz="2745" dirty="0"/>
          </a:p>
          <a:p>
            <a:pPr>
              <a:lnSpc>
                <a:spcPct val="90000"/>
              </a:lnSpc>
              <a:spcAft>
                <a:spcPts val="588"/>
              </a:spcAft>
            </a:pPr>
            <a:endParaRPr lang="en-US" sz="2745" dirty="0"/>
          </a:p>
          <a:p>
            <a:pPr>
              <a:lnSpc>
                <a:spcPct val="90000"/>
              </a:lnSpc>
              <a:spcAft>
                <a:spcPts val="588"/>
              </a:spcAft>
            </a:pPr>
            <a:endParaRPr lang="en-US" sz="2745" dirty="0"/>
          </a:p>
          <a:p>
            <a:pPr>
              <a:lnSpc>
                <a:spcPct val="90000"/>
              </a:lnSpc>
              <a:spcAft>
                <a:spcPts val="588"/>
              </a:spcAft>
            </a:pPr>
            <a:endParaRPr lang="en-US" sz="2745" dirty="0"/>
          </a:p>
          <a:p>
            <a:pPr>
              <a:lnSpc>
                <a:spcPct val="90000"/>
              </a:lnSpc>
              <a:spcAft>
                <a:spcPts val="588"/>
              </a:spcAft>
            </a:pPr>
            <a:r>
              <a:rPr lang="en-US" sz="3600" b="1" dirty="0"/>
              <a:t>PLEASE DO NOT TAKE THE USB STICKS!</a:t>
            </a:r>
          </a:p>
          <a:p>
            <a:pPr>
              <a:lnSpc>
                <a:spcPct val="90000"/>
              </a:lnSpc>
              <a:spcAft>
                <a:spcPts val="588"/>
              </a:spcAft>
            </a:pPr>
            <a:r>
              <a:rPr lang="en-US" sz="1600" b="1" i="1" dirty="0"/>
              <a:t>We got to a lot of effort to make these, please help make them available to future attendees! </a:t>
            </a:r>
            <a:endParaRPr lang="en-US" sz="1200" b="1" i="1" dirty="0"/>
          </a:p>
        </p:txBody>
      </p:sp>
      <p:pic>
        <p:nvPicPr>
          <p:cNvPr id="6" name="Picture 5"/>
          <p:cNvPicPr>
            <a:picLocks noChangeAspect="1"/>
          </p:cNvPicPr>
          <p:nvPr/>
        </p:nvPicPr>
        <p:blipFill>
          <a:blip r:embed="rId2"/>
          <a:stretch>
            <a:fillRect/>
          </a:stretch>
        </p:blipFill>
        <p:spPr>
          <a:xfrm>
            <a:off x="8675658" y="1557092"/>
            <a:ext cx="3127519" cy="3962743"/>
          </a:xfrm>
          <a:prstGeom prst="rect">
            <a:avLst/>
          </a:prstGeom>
        </p:spPr>
      </p:pic>
      <p:pic>
        <p:nvPicPr>
          <p:cNvPr id="3" name="Picture 2"/>
          <p:cNvPicPr>
            <a:picLocks noChangeAspect="1"/>
          </p:cNvPicPr>
          <p:nvPr/>
        </p:nvPicPr>
        <p:blipFill>
          <a:blip r:embed="rId3"/>
          <a:stretch>
            <a:fillRect/>
          </a:stretch>
        </p:blipFill>
        <p:spPr>
          <a:xfrm>
            <a:off x="555496" y="3275716"/>
            <a:ext cx="4387980" cy="1857975"/>
          </a:xfrm>
          <a:prstGeom prst="rect">
            <a:avLst/>
          </a:prstGeom>
        </p:spPr>
      </p:pic>
    </p:spTree>
    <p:extLst>
      <p:ext uri="{BB962C8B-B14F-4D97-AF65-F5344CB8AC3E}">
        <p14:creationId xmlns:p14="http://schemas.microsoft.com/office/powerpoint/2010/main" val="38073179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CONNECT TO WIFI</a:t>
            </a:r>
          </a:p>
        </p:txBody>
      </p:sp>
      <p:sp>
        <p:nvSpPr>
          <p:cNvPr id="3" name="Content Placeholder 2"/>
          <p:cNvSpPr>
            <a:spLocks noGrp="1"/>
          </p:cNvSpPr>
          <p:nvPr>
            <p:ph idx="1"/>
          </p:nvPr>
        </p:nvSpPr>
        <p:spPr>
          <a:xfrm>
            <a:off x="838200" y="1825625"/>
            <a:ext cx="7764470" cy="4351338"/>
          </a:xfrm>
        </p:spPr>
        <p:txBody>
          <a:bodyPr/>
          <a:lstStyle/>
          <a:p>
            <a:pPr marL="0" indent="0">
              <a:buNone/>
            </a:pPr>
            <a:r>
              <a:rPr lang="en-US" dirty="0"/>
              <a:t>PLEASE DO NOT CONNECT YOUR LAPTOP TO THE ETHERNET CABLES AT YOUR TABLE.  THE ETHERNET CONNECTION IS REQUIRED BY THE INTEL GATEWAY DEVICE YOU WILL USE IN THE LAB.</a:t>
            </a:r>
          </a:p>
          <a:p>
            <a:pPr marL="0" indent="0">
              <a:buNone/>
            </a:pPr>
            <a:endParaRPr lang="en-US" dirty="0"/>
          </a:p>
          <a:p>
            <a:pPr marL="0" indent="0">
              <a:buNone/>
            </a:pPr>
            <a:r>
              <a:rPr lang="en-US" dirty="0"/>
              <a:t>SSID:		</a:t>
            </a:r>
            <a:r>
              <a:rPr lang="en-US" b="1" dirty="0"/>
              <a:t>MSFTOPEN</a:t>
            </a:r>
          </a:p>
          <a:p>
            <a:pPr marL="0" indent="0">
              <a:buNone/>
            </a:pPr>
            <a:r>
              <a:rPr lang="en-US" dirty="0"/>
              <a:t>Password:	</a:t>
            </a:r>
            <a:r>
              <a:rPr lang="en-US" b="1" dirty="0"/>
              <a:t>None</a:t>
            </a:r>
            <a:r>
              <a:rPr lang="en-US" dirty="0"/>
              <a:t>.  Open Browser to Connect</a:t>
            </a:r>
          </a:p>
        </p:txBody>
      </p:sp>
      <p:grpSp>
        <p:nvGrpSpPr>
          <p:cNvPr id="4" name="Group 3"/>
          <p:cNvGrpSpPr/>
          <p:nvPr/>
        </p:nvGrpSpPr>
        <p:grpSpPr>
          <a:xfrm>
            <a:off x="8602670" y="1959011"/>
            <a:ext cx="2910077" cy="3399862"/>
            <a:chOff x="208201" y="852193"/>
            <a:chExt cx="2910077" cy="3399862"/>
          </a:xfrm>
        </p:grpSpPr>
        <p:grpSp>
          <p:nvGrpSpPr>
            <p:cNvPr id="5" name="Router"/>
            <p:cNvGrpSpPr/>
            <p:nvPr/>
          </p:nvGrpSpPr>
          <p:grpSpPr>
            <a:xfrm>
              <a:off x="910579" y="2474520"/>
              <a:ext cx="2144045" cy="800856"/>
              <a:chOff x="3916908" y="3261359"/>
              <a:chExt cx="2204911" cy="823590"/>
            </a:xfrm>
          </p:grpSpPr>
          <p:grpSp>
            <p:nvGrpSpPr>
              <p:cNvPr id="40" name="Group 39"/>
              <p:cNvGrpSpPr/>
              <p:nvPr/>
            </p:nvGrpSpPr>
            <p:grpSpPr>
              <a:xfrm>
                <a:off x="4383858" y="3261359"/>
                <a:ext cx="1255454" cy="328989"/>
                <a:chOff x="4809508" y="3261359"/>
                <a:chExt cx="1255454" cy="328989"/>
              </a:xfrm>
            </p:grpSpPr>
            <p:sp>
              <p:nvSpPr>
                <p:cNvPr id="45"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6"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grpSp>
          <p:sp>
            <p:nvSpPr>
              <p:cNvPr id="41"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44" name="TextBox 43"/>
              <p:cNvSpPr txBox="1"/>
              <p:nvPr/>
            </p:nvSpPr>
            <p:spPr>
              <a:xfrm>
                <a:off x="3930375" y="3635442"/>
                <a:ext cx="2191444" cy="316514"/>
              </a:xfrm>
              <a:prstGeom prst="rect">
                <a:avLst/>
              </a:prstGeom>
              <a:noFill/>
            </p:spPr>
            <p:txBody>
              <a:bodyPr wrap="square" rtlCol="0" anchor="ctr">
                <a:spAutoFit/>
              </a:bodyPr>
              <a:lstStyle/>
              <a:p>
                <a:pPr algn="ctr" defTabSz="914225"/>
                <a:r>
                  <a:rPr lang="en-US" sz="1400" kern="0" dirty="0">
                    <a:solidFill>
                      <a:srgbClr val="121212"/>
                    </a:solidFill>
                    <a:latin typeface="OCR A Std" panose="020F0609000104060307" pitchFamily="49" charset="0"/>
                  </a:rPr>
                  <a:t>MSFTOPEN</a:t>
                </a:r>
              </a:p>
            </p:txBody>
          </p:sp>
        </p:grpSp>
        <p:sp>
          <p:nvSpPr>
            <p:cNvPr id="6" name="WiFI Icon"/>
            <p:cNvSpPr>
              <a:spLocks noChangeAspect="1"/>
            </p:cNvSpPr>
            <p:nvPr/>
          </p:nvSpPr>
          <p:spPr>
            <a:xfrm rot="8100000" flipH="1">
              <a:off x="1790787" y="2256239"/>
              <a:ext cx="433644" cy="435688"/>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rgbClr val="121212"/>
                </a:solidFill>
              </a:endParaRPr>
            </a:p>
          </p:txBody>
        </p:sp>
        <p:grpSp>
          <p:nvGrpSpPr>
            <p:cNvPr id="7" name="NUC Ethernet"/>
            <p:cNvGrpSpPr/>
            <p:nvPr/>
          </p:nvGrpSpPr>
          <p:grpSpPr>
            <a:xfrm>
              <a:off x="208201" y="2863651"/>
              <a:ext cx="664562" cy="900018"/>
              <a:chOff x="207366" y="2863570"/>
              <a:chExt cx="664656" cy="900145"/>
            </a:xfrm>
          </p:grpSpPr>
          <p:grpSp>
            <p:nvGrpSpPr>
              <p:cNvPr id="25" name="Ethernet Cable Male End"/>
              <p:cNvGrpSpPr/>
              <p:nvPr/>
            </p:nvGrpSpPr>
            <p:grpSpPr>
              <a:xfrm>
                <a:off x="207367" y="3607246"/>
                <a:ext cx="664655" cy="156469"/>
                <a:chOff x="-10162304" y="1"/>
                <a:chExt cx="27239260" cy="6412494"/>
              </a:xfrm>
            </p:grpSpPr>
            <p:sp>
              <p:nvSpPr>
                <p:cNvPr id="34"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6" name="Ethernet Cable Male End"/>
              <p:cNvGrpSpPr/>
              <p:nvPr/>
            </p:nvGrpSpPr>
            <p:grpSpPr>
              <a:xfrm>
                <a:off x="207367" y="2863570"/>
                <a:ext cx="664655" cy="156469"/>
                <a:chOff x="-10162304" y="1"/>
                <a:chExt cx="27239260" cy="6412494"/>
              </a:xfrm>
            </p:grpSpPr>
            <p:sp>
              <p:nvSpPr>
                <p:cNvPr id="28"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2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3"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27"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8" name="Intel NUC and Label"/>
            <p:cNvGrpSpPr/>
            <p:nvPr/>
          </p:nvGrpSpPr>
          <p:grpSpPr>
            <a:xfrm>
              <a:off x="916847" y="3543561"/>
              <a:ext cx="2201431" cy="708494"/>
              <a:chOff x="935231" y="3614120"/>
              <a:chExt cx="2245574" cy="722701"/>
            </a:xfrm>
          </p:grpSpPr>
          <p:grpSp>
            <p:nvGrpSpPr>
              <p:cNvPr id="12" name="NUC"/>
              <p:cNvGrpSpPr/>
              <p:nvPr/>
            </p:nvGrpSpPr>
            <p:grpSpPr>
              <a:xfrm rot="16200000">
                <a:off x="1795676" y="2753675"/>
                <a:ext cx="524683" cy="2245574"/>
                <a:chOff x="1400175" y="1012666"/>
                <a:chExt cx="1600200" cy="6848634"/>
              </a:xfrm>
            </p:grpSpPr>
            <p:sp>
              <p:nvSpPr>
                <p:cNvPr id="1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18" name="Oval 1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9" name="Oval 1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4" name="Rectangle 2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3" name="NUC Label"/>
              <p:cNvSpPr txBox="1"/>
              <p:nvPr/>
            </p:nvSpPr>
            <p:spPr>
              <a:xfrm>
                <a:off x="1432649" y="4114604"/>
                <a:ext cx="1265751" cy="222217"/>
              </a:xfrm>
              <a:prstGeom prst="rect">
                <a:avLst/>
              </a:prstGeom>
              <a:noFill/>
            </p:spPr>
            <p:txBody>
              <a:bodyPr wrap="none" rtlCol="0">
                <a:spAutoFit/>
              </a:bodyPr>
              <a:lstStyle/>
              <a:p>
                <a:pPr algn="ctr" defTabSz="914225"/>
                <a:r>
                  <a:rPr lang="en-US" sz="800" kern="0" dirty="0">
                    <a:solidFill>
                      <a:sysClr val="windowText" lastClr="000000"/>
                    </a:solidFill>
                  </a:rPr>
                  <a:t>Intel NUC / IoT Gateway</a:t>
                </a:r>
              </a:p>
            </p:txBody>
          </p:sp>
        </p:grpSp>
        <p:grpSp>
          <p:nvGrpSpPr>
            <p:cNvPr id="9" name="Laptop"/>
            <p:cNvGrpSpPr/>
            <p:nvPr/>
          </p:nvGrpSpPr>
          <p:grpSpPr>
            <a:xfrm>
              <a:off x="1147518" y="852193"/>
              <a:ext cx="1722537" cy="1245983"/>
              <a:chOff x="1170527" y="868784"/>
              <a:chExt cx="1757077" cy="1270968"/>
            </a:xfrm>
          </p:grpSpPr>
          <p:sp>
            <p:nvSpPr>
              <p:cNvPr id="10" name="Laptop"/>
              <p:cNvSpPr/>
              <p:nvPr/>
            </p:nvSpPr>
            <p:spPr>
              <a:xfrm>
                <a:off x="1170527" y="868784"/>
                <a:ext cx="1757077" cy="1270968"/>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1" name="Laptop Label"/>
              <p:cNvSpPr txBox="1"/>
              <p:nvPr/>
            </p:nvSpPr>
            <p:spPr>
              <a:xfrm>
                <a:off x="1419081" y="1060491"/>
                <a:ext cx="1257577" cy="478311"/>
              </a:xfrm>
              <a:prstGeom prst="rect">
                <a:avLst/>
              </a:prstGeom>
              <a:noFill/>
            </p:spPr>
            <p:txBody>
              <a:bodyPr wrap="none" rtlCol="0">
                <a:spAutoFit/>
              </a:bodyPr>
              <a:lstStyle/>
              <a:p>
                <a:pPr algn="ctr" defTabSz="914225"/>
                <a:r>
                  <a:rPr lang="en-US" sz="800" kern="0" dirty="0">
                    <a:solidFill>
                      <a:sysClr val="windowText" lastClr="000000"/>
                    </a:solidFill>
                  </a:rPr>
                  <a:t>Development</a:t>
                </a:r>
                <a:br>
                  <a:rPr lang="en-US" sz="800" kern="0" dirty="0">
                    <a:solidFill>
                      <a:sysClr val="windowText" lastClr="000000"/>
                    </a:solidFill>
                  </a:rPr>
                </a:br>
                <a:r>
                  <a:rPr lang="en-US" sz="800" kern="0" dirty="0">
                    <a:solidFill>
                      <a:sysClr val="windowText" lastClr="000000"/>
                    </a:solidFill>
                  </a:rPr>
                  <a:t>Workstation</a:t>
                </a:r>
                <a:br>
                  <a:rPr lang="en-US" sz="800" kern="0" dirty="0">
                    <a:solidFill>
                      <a:sysClr val="windowText" lastClr="000000"/>
                    </a:solidFill>
                  </a:rPr>
                </a:br>
                <a:r>
                  <a:rPr lang="en-US" sz="800" kern="0" dirty="0">
                    <a:solidFill>
                      <a:sysClr val="windowText" lastClr="000000"/>
                    </a:solidFill>
                  </a:rPr>
                  <a:t>(Windows / </a:t>
                </a:r>
                <a:r>
                  <a:rPr lang="en-US" sz="800" kern="0" dirty="0" err="1">
                    <a:solidFill>
                      <a:sysClr val="windowText" lastClr="000000"/>
                    </a:solidFill>
                  </a:rPr>
                  <a:t>OSx</a:t>
                </a:r>
                <a:r>
                  <a:rPr lang="en-US" sz="800" kern="0" dirty="0">
                    <a:solidFill>
                      <a:sysClr val="windowText" lastClr="000000"/>
                    </a:solidFill>
                  </a:rPr>
                  <a:t> / Linux)</a:t>
                </a:r>
              </a:p>
            </p:txBody>
          </p:sp>
        </p:grpSp>
      </p:grpSp>
    </p:spTree>
    <p:extLst>
      <p:ext uri="{BB962C8B-B14F-4D97-AF65-F5344CB8AC3E}">
        <p14:creationId xmlns:p14="http://schemas.microsoft.com/office/powerpoint/2010/main" val="3706770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your azure subscription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You will need an active Azure Subscription to complete the lab.</a:t>
            </a:r>
          </a:p>
          <a:p>
            <a:pPr marL="0" indent="0">
              <a:buNone/>
            </a:pPr>
            <a:endParaRPr lang="en-US" dirty="0"/>
          </a:p>
          <a:p>
            <a:pPr marL="0" indent="0">
              <a:buNone/>
            </a:pPr>
            <a:r>
              <a:rPr lang="en-US" dirty="0"/>
              <a:t>You can sign up for a free trial at: </a:t>
            </a:r>
            <a:r>
              <a:rPr lang="en-US" dirty="0">
                <a:hlinkClick r:id="rId2"/>
              </a:rPr>
              <a:t>http://azure.com/free</a:t>
            </a:r>
            <a:endParaRPr lang="en-US" dirty="0"/>
          </a:p>
          <a:p>
            <a:pPr marL="0" indent="0">
              <a:buNone/>
            </a:pPr>
            <a:endParaRPr lang="en-US" dirty="0"/>
          </a:p>
          <a:p>
            <a:pPr marL="0" indent="0">
              <a:buNone/>
            </a:pPr>
            <a:r>
              <a:rPr lang="en-US" dirty="0"/>
              <a:t>If you have already used a free trial in the past:</a:t>
            </a:r>
            <a:br>
              <a:rPr lang="en-US" dirty="0"/>
            </a:br>
            <a:endParaRPr lang="en-US" dirty="0"/>
          </a:p>
          <a:p>
            <a:pPr lvl="1"/>
            <a:r>
              <a:rPr lang="en-US" dirty="0"/>
              <a:t>Open a private browser session.</a:t>
            </a:r>
          </a:p>
          <a:p>
            <a:pPr lvl="1"/>
            <a:r>
              <a:rPr lang="en-US" dirty="0"/>
              <a:t>Go to outlook.com and create a new free outlook.com email address</a:t>
            </a:r>
          </a:p>
          <a:p>
            <a:pPr lvl="1"/>
            <a:r>
              <a:rPr lang="en-US" dirty="0"/>
              <a:t>Sign up for the free Azure Trial using that new outlook.com email address</a:t>
            </a:r>
          </a:p>
          <a:p>
            <a:pPr marL="0" indent="0">
              <a:buNone/>
            </a:pPr>
            <a:endParaRPr lang="en-US" dirty="0"/>
          </a:p>
          <a:p>
            <a:pPr marL="0" indent="0">
              <a:buNone/>
            </a:pPr>
            <a:r>
              <a:rPr lang="en-US" sz="2000" dirty="0"/>
              <a:t>If you have an existing subscription you wish to use you may do so.  While the services you will configure in the lab are inexpensive, there are costs associated.  You could expect to be billed appx </a:t>
            </a:r>
            <a:r>
              <a:rPr lang="en-US" sz="2000" b="1" i="1" dirty="0"/>
              <a:t>$5 USD per day</a:t>
            </a:r>
            <a:r>
              <a:rPr lang="en-US" sz="2000" dirty="0"/>
              <a:t> for normal usage of the services The cost could be higher with excessive usage..</a:t>
            </a:r>
          </a:p>
        </p:txBody>
      </p:sp>
    </p:spTree>
    <p:extLst>
      <p:ext uri="{BB962C8B-B14F-4D97-AF65-F5344CB8AC3E}">
        <p14:creationId xmlns:p14="http://schemas.microsoft.com/office/powerpoint/2010/main" val="30335904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Stay current with the content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We have the latest content for you on the USB drives here at the event, however in the future:</a:t>
            </a:r>
          </a:p>
          <a:p>
            <a:pPr marL="0" indent="0">
              <a:buNone/>
            </a:pPr>
            <a:endParaRPr lang="en-US" dirty="0"/>
          </a:p>
          <a:p>
            <a:pPr marL="0" indent="0">
              <a:buNone/>
            </a:pPr>
            <a:r>
              <a:rPr lang="en-US" dirty="0"/>
              <a:t>The content is available on GitHub at:</a:t>
            </a:r>
          </a:p>
          <a:p>
            <a:pPr marL="0" indent="0">
              <a:buNone/>
            </a:pPr>
            <a:endParaRPr lang="en-US" dirty="0"/>
          </a:p>
          <a:p>
            <a:pPr marL="0" indent="0">
              <a:buNone/>
            </a:pPr>
            <a:r>
              <a:rPr lang="en-US" dirty="0">
                <a:hlinkClick r:id="rId2"/>
              </a:rPr>
              <a:t>http://github.com/dxcamps/MicrosoftIntelIoTCamp</a:t>
            </a:r>
            <a:endParaRPr lang="en-US" dirty="0"/>
          </a:p>
          <a:p>
            <a:pPr marL="0" indent="0">
              <a:buNone/>
            </a:pPr>
            <a:endParaRPr lang="en-US" dirty="0"/>
          </a:p>
          <a:p>
            <a:pPr marL="0" indent="0">
              <a:buNone/>
            </a:pPr>
            <a:r>
              <a:rPr lang="en-US" dirty="0"/>
              <a:t>You can download a a.zip file with the most recent content from:</a:t>
            </a:r>
          </a:p>
          <a:p>
            <a:pPr marL="0" indent="0">
              <a:buNone/>
            </a:pPr>
            <a:endParaRPr lang="en-US" dirty="0"/>
          </a:p>
          <a:p>
            <a:pPr marL="0" indent="0">
              <a:buNone/>
            </a:pPr>
            <a:r>
              <a:rPr lang="en-US" dirty="0">
                <a:hlinkClick r:id="rId3"/>
              </a:rPr>
              <a:t>http://github.com/dxcamps/MicrosoftIntelIoTCamp/releases/latest</a:t>
            </a:r>
            <a:r>
              <a:rPr lang="en-US" dirty="0"/>
              <a:t> </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710342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What you need for the labs…</a:t>
            </a:r>
          </a:p>
        </p:txBody>
      </p:sp>
      <p:sp>
        <p:nvSpPr>
          <p:cNvPr id="3" name="Content Placeholder 2"/>
          <p:cNvSpPr>
            <a:spLocks noGrp="1"/>
          </p:cNvSpPr>
          <p:nvPr>
            <p:ph idx="1"/>
          </p:nvPr>
        </p:nvSpPr>
        <p:spPr/>
        <p:txBody>
          <a:bodyPr>
            <a:noAutofit/>
          </a:bodyPr>
          <a:lstStyle/>
          <a:p>
            <a:pPr marL="0" indent="0">
              <a:buNone/>
            </a:pPr>
            <a:r>
              <a:rPr lang="en-US" sz="2400" dirty="0"/>
              <a:t>Now is a great time to setup or install these if you don’t have them already. </a:t>
            </a:r>
            <a:br>
              <a:rPr lang="en-US" sz="2400" dirty="0"/>
            </a:br>
            <a:r>
              <a:rPr lang="en-US" sz="2400" b="1" i="1" dirty="0"/>
              <a:t>There are copies of the software on the yellow USB drives</a:t>
            </a:r>
            <a:r>
              <a:rPr lang="en-US" sz="2400" dirty="0"/>
              <a:t>…</a:t>
            </a:r>
          </a:p>
          <a:p>
            <a:r>
              <a:rPr lang="en-US" sz="2400" dirty="0"/>
              <a:t>An active </a:t>
            </a:r>
            <a:r>
              <a:rPr lang="en-US" sz="2400" b="1" dirty="0"/>
              <a:t>Microsoft Azure Subscription</a:t>
            </a:r>
            <a:r>
              <a:rPr lang="en-US" sz="2400" dirty="0"/>
              <a:t>. </a:t>
            </a:r>
          </a:p>
          <a:p>
            <a:r>
              <a:rPr lang="en-US" sz="2400" b="1" dirty="0"/>
              <a:t>Node.js 4.x or later</a:t>
            </a:r>
            <a:r>
              <a:rPr lang="en-US" sz="2400" dirty="0"/>
              <a:t>. You can install Node.js from </a:t>
            </a:r>
            <a:r>
              <a:rPr lang="en-US" sz="2400" dirty="0">
                <a:hlinkClick r:id="rId2"/>
              </a:rPr>
              <a:t>nodejs.org</a:t>
            </a:r>
            <a:endParaRPr lang="en-US" sz="2400" dirty="0"/>
          </a:p>
          <a:p>
            <a:r>
              <a:rPr lang="en-US" sz="2400" b="1" dirty="0"/>
              <a:t>Visual Studio Code</a:t>
            </a:r>
            <a:r>
              <a:rPr lang="en-US" sz="2400" dirty="0"/>
              <a:t>. You can install it from </a:t>
            </a:r>
            <a:r>
              <a:rPr lang="en-US" sz="2400" dirty="0">
                <a:hlinkClick r:id="rId3"/>
              </a:rPr>
              <a:t>code.visualstudio.com</a:t>
            </a:r>
            <a:endParaRPr lang="en-US" sz="2400" dirty="0"/>
          </a:p>
          <a:p>
            <a:r>
              <a:rPr lang="en-US" sz="2400" b="1" dirty="0" err="1"/>
              <a:t>Git</a:t>
            </a:r>
            <a:r>
              <a:rPr lang="en-US" sz="2400" dirty="0"/>
              <a:t> installed and in your system path.  Install it from:</a:t>
            </a:r>
          </a:p>
          <a:p>
            <a:pPr lvl="1"/>
            <a:r>
              <a:rPr lang="en-US" sz="2000" dirty="0">
                <a:hlinkClick r:id="rId4"/>
              </a:rPr>
              <a:t>git-scm.com/downloads</a:t>
            </a:r>
            <a:r>
              <a:rPr lang="en-US" sz="2000" dirty="0"/>
              <a:t> or if you prefer GitHub…</a:t>
            </a:r>
          </a:p>
          <a:p>
            <a:pPr lvl="1"/>
            <a:r>
              <a:rPr lang="en-US" sz="2000" dirty="0">
                <a:hlinkClick r:id="rId5"/>
              </a:rPr>
              <a:t>desktop.github.com</a:t>
            </a:r>
            <a:endParaRPr lang="en-US" sz="2000" dirty="0"/>
          </a:p>
          <a:p>
            <a:pPr lvl="1"/>
            <a:r>
              <a:rPr lang="en-US" sz="2000" dirty="0"/>
              <a:t>Make sure your </a:t>
            </a:r>
            <a:r>
              <a:rPr lang="en-US" sz="2000" dirty="0" err="1"/>
              <a:t>git</a:t>
            </a:r>
            <a:r>
              <a:rPr lang="en-US" sz="2000" dirty="0"/>
              <a:t> global </a:t>
            </a:r>
            <a:r>
              <a:rPr lang="en-US" sz="2000" dirty="0" err="1"/>
              <a:t>config</a:t>
            </a:r>
            <a:r>
              <a:rPr lang="en-US" sz="2000" dirty="0"/>
              <a:t> is setup:</a:t>
            </a:r>
            <a:br>
              <a:rPr lang="en-US" sz="2000" dirty="0"/>
            </a:br>
            <a:br>
              <a:rPr lang="en-US" sz="2000" dirty="0"/>
            </a:br>
            <a:r>
              <a:rPr lang="en-US" sz="2000" dirty="0" err="1">
                <a:latin typeface="Consolas" panose="020B0609020204030204" pitchFamily="49" charset="0"/>
              </a:rPr>
              <a:t>git</a:t>
            </a:r>
            <a:r>
              <a:rPr lang="en-US" sz="2000" dirty="0">
                <a:latin typeface="Consolas" panose="020B0609020204030204" pitchFamily="49" charset="0"/>
              </a:rPr>
              <a:t> </a:t>
            </a:r>
            <a:r>
              <a:rPr lang="en-US" sz="2000" dirty="0" err="1">
                <a:latin typeface="Consolas" panose="020B0609020204030204" pitchFamily="49" charset="0"/>
              </a:rPr>
              <a:t>config</a:t>
            </a:r>
            <a:r>
              <a:rPr lang="en-US" sz="2000" dirty="0">
                <a:latin typeface="Consolas" panose="020B0609020204030204" pitchFamily="49" charset="0"/>
              </a:rPr>
              <a:t> --global user.name "Your Name“</a:t>
            </a:r>
            <a:br>
              <a:rPr lang="en-US" sz="2000" dirty="0">
                <a:latin typeface="Consolas" panose="020B0609020204030204" pitchFamily="49" charset="0"/>
              </a:rPr>
            </a:br>
            <a:r>
              <a:rPr lang="en-US" sz="2000" dirty="0" err="1">
                <a:latin typeface="Consolas" panose="020B0609020204030204" pitchFamily="49" charset="0"/>
              </a:rPr>
              <a:t>git</a:t>
            </a:r>
            <a:r>
              <a:rPr lang="en-US" sz="2000" dirty="0">
                <a:latin typeface="Consolas" panose="020B0609020204030204" pitchFamily="49" charset="0"/>
              </a:rPr>
              <a:t> </a:t>
            </a:r>
            <a:r>
              <a:rPr lang="en-US" sz="2000" dirty="0" err="1">
                <a:latin typeface="Consolas" panose="020B0609020204030204" pitchFamily="49" charset="0"/>
              </a:rPr>
              <a:t>config</a:t>
            </a:r>
            <a:r>
              <a:rPr lang="en-US" sz="2000" dirty="0">
                <a:latin typeface="Consolas" panose="020B0609020204030204" pitchFamily="49" charset="0"/>
              </a:rPr>
              <a:t> --global </a:t>
            </a:r>
            <a:r>
              <a:rPr lang="en-US" sz="2000" dirty="0" err="1">
                <a:latin typeface="Consolas" panose="020B0609020204030204" pitchFamily="49" charset="0"/>
              </a:rPr>
              <a:t>user.email</a:t>
            </a:r>
            <a:r>
              <a:rPr lang="en-US" sz="2000" dirty="0">
                <a:latin typeface="Consolas" panose="020B0609020204030204" pitchFamily="49" charset="0"/>
              </a:rPr>
              <a:t> "Your Email"</a:t>
            </a:r>
          </a:p>
          <a:p>
            <a:pPr marL="0" indent="0">
              <a:buNone/>
            </a:pPr>
            <a:endParaRPr lang="en-US" sz="2400" dirty="0"/>
          </a:p>
        </p:txBody>
      </p:sp>
    </p:spTree>
    <p:extLst>
      <p:ext uri="{BB962C8B-B14F-4D97-AF65-F5344CB8AC3E}">
        <p14:creationId xmlns:p14="http://schemas.microsoft.com/office/powerpoint/2010/main" val="23767593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385227" y="4091535"/>
            <a:ext cx="11209587" cy="621556"/>
          </a:xfrm>
          <a:prstGeom prst="rect">
            <a:avLst/>
          </a:prstGeom>
          <a:noFill/>
        </p:spPr>
        <p:txBody>
          <a:bodyPr wrap="square" lIns="179285" tIns="143428" rIns="179285" bIns="143428" rtlCol="0">
            <a:spAutoFit/>
          </a:bodyPr>
          <a:lstStyle/>
          <a:p>
            <a:pPr>
              <a:spcAft>
                <a:spcPts val="588"/>
              </a:spcAft>
            </a:pPr>
            <a:endParaRPr lang="en-US" sz="2157" spc="29" dirty="0">
              <a:solidFill>
                <a:schemeClr val="bg1"/>
              </a:solidFill>
              <a:latin typeface="Segoe UI" panose="020B0502040204020203" pitchFamily="34" charset="0"/>
              <a:cs typeface="Segoe UI" panose="020B0502040204020203" pitchFamily="34" charset="0"/>
            </a:endParaRPr>
          </a:p>
        </p:txBody>
      </p:sp>
      <p:sp>
        <p:nvSpPr>
          <p:cNvPr id="5" name="TextBox 4"/>
          <p:cNvSpPr txBox="1"/>
          <p:nvPr/>
        </p:nvSpPr>
        <p:spPr>
          <a:xfrm>
            <a:off x="358061" y="5960417"/>
            <a:ext cx="11659750" cy="888955"/>
          </a:xfrm>
          <a:prstGeom prst="rect">
            <a:avLst/>
          </a:prstGeom>
          <a:noFill/>
        </p:spPr>
        <p:txBody>
          <a:bodyPr wrap="square" lIns="179285" tIns="143430" rIns="179285" bIns="143430" rtlCol="0">
            <a:noAutofit/>
          </a:bodyPr>
          <a:lstStyle/>
          <a:p>
            <a:pPr defTabSz="914523">
              <a:lnSpc>
                <a:spcPts val="1175"/>
              </a:lnSpc>
            </a:pPr>
            <a:r>
              <a:rPr lang="en-US" sz="784" dirty="0">
                <a:solidFill>
                  <a:srgbClr val="FFFFFF"/>
                </a:solidFill>
                <a:latin typeface="Segoe UI" panose="020B0502040204020203" pitchFamily="34" charset="0"/>
                <a:cs typeface="Segoe UI" panose="020B0502040204020203" pitchFamily="34" charset="0"/>
              </a:rPr>
              <a:t>© 2016 Microsoft Corporation. All rights reserved. Microsoft, Windows, Windows Vista and other product names are or may be registered trademarks and/or trademarks in the U.S. and/or other countries.</a:t>
            </a:r>
          </a:p>
          <a:p>
            <a:pPr defTabSz="914523">
              <a:lnSpc>
                <a:spcPts val="1175"/>
              </a:lnSpc>
            </a:pPr>
            <a:r>
              <a:rPr lang="en-US" sz="784" dirty="0">
                <a:solidFill>
                  <a:srgbClr val="FFFFFF"/>
                </a:solidFill>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a:t>
            </a:r>
          </a:p>
          <a:p>
            <a:pPr defTabSz="914523">
              <a:lnSpc>
                <a:spcPts val="1175"/>
              </a:lnSpc>
            </a:pPr>
            <a:r>
              <a:rPr lang="en-US" sz="784" dirty="0">
                <a:solidFill>
                  <a:srgbClr val="FFFFFF"/>
                </a:solidFill>
                <a:latin typeface="Segoe UI" panose="020B0502040204020203" pitchFamily="34" charset="0"/>
                <a:cs typeface="Segoe UI" panose="020B0502040204020203" pitchFamily="34" charset="0"/>
              </a:rPr>
              <a:t>conditions, it should not be interpreted to be a commitment on the part of Microsoft, and Microsoft cannot guarantee the accuracy of any information provided after the date of this presentation.</a:t>
            </a:r>
          </a:p>
          <a:p>
            <a:pPr defTabSz="914523">
              <a:lnSpc>
                <a:spcPts val="1175"/>
              </a:lnSpc>
            </a:pPr>
            <a:r>
              <a:rPr lang="en-US" sz="784" dirty="0">
                <a:solidFill>
                  <a:srgbClr val="FFFFFF"/>
                </a:solidFill>
                <a:latin typeface="Segoe UI" panose="020B0502040204020203" pitchFamily="34" charset="0"/>
                <a:cs typeface="Segoe UI" panose="020B0502040204020203" pitchFamily="34" charset="0"/>
              </a:rPr>
              <a:t>MICROSOFT MAKES NO WARRANTIES, EXPRESS, IMPLIED OR STATUTORY, AS TO THE INFORMATION IN THIS PRESENTATION.</a:t>
            </a:r>
          </a:p>
        </p:txBody>
      </p:sp>
      <p:sp>
        <p:nvSpPr>
          <p:cNvPr id="2" name="Rectangle 1"/>
          <p:cNvSpPr/>
          <p:nvPr/>
        </p:nvSpPr>
        <p:spPr>
          <a:xfrm>
            <a:off x="183871" y="246473"/>
            <a:ext cx="11833940" cy="663797"/>
          </a:xfrm>
          <a:prstGeom prst="rect">
            <a:avLst/>
          </a:prstGeom>
        </p:spPr>
        <p:txBody>
          <a:bodyPr wrap="square">
            <a:spAutoFit/>
          </a:bodyPr>
          <a:lstStyle/>
          <a:p>
            <a:r>
              <a:rPr lang="en-US" sz="3725" dirty="0">
                <a:latin typeface="Segoe UI Light" panose="020B0502040204020203" pitchFamily="34" charset="0"/>
                <a:cs typeface="Segoe UI Light" panose="020B0502040204020203" pitchFamily="34" charset="0"/>
              </a:rPr>
              <a:t>Microsoft &amp; Intel | </a:t>
            </a:r>
            <a:r>
              <a:rPr lang="en-US" sz="3725" dirty="0" err="1">
                <a:latin typeface="Segoe UI Light" panose="020B0502040204020203" pitchFamily="34" charset="0"/>
                <a:cs typeface="Segoe UI Light" panose="020B0502040204020203" pitchFamily="34" charset="0"/>
              </a:rPr>
              <a:t>IoT</a:t>
            </a:r>
            <a:r>
              <a:rPr lang="en-US" sz="3725" dirty="0">
                <a:latin typeface="Segoe UI Light" panose="020B0502040204020203" pitchFamily="34" charset="0"/>
                <a:cs typeface="Segoe UI Light" panose="020B0502040204020203" pitchFamily="34" charset="0"/>
              </a:rPr>
              <a:t> Camp Attendee Evaluation</a:t>
            </a:r>
          </a:p>
        </p:txBody>
      </p:sp>
      <p:sp>
        <p:nvSpPr>
          <p:cNvPr id="3" name="TextBox 2"/>
          <p:cNvSpPr txBox="1"/>
          <p:nvPr/>
        </p:nvSpPr>
        <p:spPr>
          <a:xfrm>
            <a:off x="385226" y="1106652"/>
            <a:ext cx="10958583" cy="5026761"/>
          </a:xfrm>
          <a:prstGeom prst="rect">
            <a:avLst/>
          </a:prstGeom>
          <a:noFill/>
        </p:spPr>
        <p:txBody>
          <a:bodyPr wrap="square" lIns="179285" tIns="143428" rIns="179285" bIns="143428" rtlCol="0">
            <a:spAutoFit/>
          </a:bodyPr>
          <a:lstStyle/>
          <a:p>
            <a:pPr>
              <a:spcAft>
                <a:spcPts val="588"/>
              </a:spcAft>
            </a:pPr>
            <a:r>
              <a:rPr lang="en-US" sz="2157" spc="29" dirty="0">
                <a:latin typeface="Segoe UI" panose="020B0502040204020203" pitchFamily="34" charset="0"/>
                <a:cs typeface="Segoe UI" panose="020B0502040204020203" pitchFamily="34" charset="0"/>
              </a:rPr>
              <a:t>Please take a few minutes to answer our short survey BEFORE you leave the event today! </a:t>
            </a:r>
          </a:p>
          <a:p>
            <a:pPr>
              <a:spcAft>
                <a:spcPts val="588"/>
              </a:spcAft>
            </a:pPr>
            <a:r>
              <a:rPr lang="en-US" sz="2157" spc="29" dirty="0">
                <a:latin typeface="Segoe UI" panose="020B0502040204020203" pitchFamily="34" charset="0"/>
                <a:cs typeface="Segoe UI" panose="020B0502040204020203" pitchFamily="34" charset="0"/>
              </a:rPr>
              <a:t>To receive the evaluation link for this event, text</a:t>
            </a:r>
            <a:r>
              <a:rPr lang="en-US" sz="2157" b="1" spc="29" dirty="0">
                <a:latin typeface="Segoe UI" panose="020B0502040204020203" pitchFamily="34" charset="0"/>
                <a:cs typeface="Segoe UI" panose="020B0502040204020203" pitchFamily="34" charset="0"/>
              </a:rPr>
              <a:t> MICROSOFT CALI </a:t>
            </a:r>
            <a:r>
              <a:rPr lang="en-US" sz="2157" spc="29" dirty="0">
                <a:latin typeface="Segoe UI" panose="020B0502040204020203" pitchFamily="34" charset="0"/>
                <a:cs typeface="Segoe UI" panose="020B0502040204020203" pitchFamily="34" charset="0"/>
              </a:rPr>
              <a:t>to </a:t>
            </a:r>
            <a:r>
              <a:rPr lang="en-US" sz="2157" b="1" u="sng" spc="29" dirty="0">
                <a:latin typeface="Segoe UI" panose="020B0502040204020203" pitchFamily="34" charset="0"/>
                <a:cs typeface="Segoe UI" panose="020B0502040204020203" pitchFamily="34" charset="0"/>
              </a:rPr>
              <a:t>878787</a:t>
            </a:r>
            <a:r>
              <a:rPr lang="en-US" sz="2157" spc="29" dirty="0">
                <a:latin typeface="Segoe UI" panose="020B0502040204020203" pitchFamily="34" charset="0"/>
                <a:cs typeface="Segoe UI" panose="020B0502040204020203" pitchFamily="34" charset="0"/>
              </a:rPr>
              <a:t>. By doing so you agree that Microsoft can send you an automated message to this mobile phone. </a:t>
            </a:r>
          </a:p>
          <a:p>
            <a:pPr>
              <a:spcAft>
                <a:spcPts val="588"/>
              </a:spcAft>
            </a:pPr>
            <a:endParaRPr lang="en-US" sz="2157" spc="29" dirty="0">
              <a:latin typeface="Segoe UI" panose="020B0502040204020203" pitchFamily="34" charset="0"/>
              <a:cs typeface="Segoe UI" panose="020B0502040204020203" pitchFamily="34" charset="0"/>
            </a:endParaRPr>
          </a:p>
          <a:p>
            <a:pPr lvl="0"/>
            <a:r>
              <a:rPr lang="en-US" sz="2157" spc="29" dirty="0">
                <a:latin typeface="Segoe UI" panose="020B0502040204020203" pitchFamily="34" charset="0"/>
                <a:cs typeface="Segoe UI" panose="020B0502040204020203" pitchFamily="34" charset="0"/>
              </a:rPr>
              <a:t>If unable to access the evaluation through the QR code on your name badge, you can access the evaluation here: </a:t>
            </a:r>
            <a:r>
              <a:rPr lang="en-US" sz="2451" b="1" spc="29" dirty="0">
                <a:latin typeface="Segoe UI" panose="020B0502040204020203" pitchFamily="34" charset="0"/>
                <a:cs typeface="Segoe UI" panose="020B0502040204020203" pitchFamily="34" charset="0"/>
              </a:rPr>
              <a:t>http://aka.ms/IoTCampCA  </a:t>
            </a:r>
          </a:p>
          <a:p>
            <a:pPr lvl="0"/>
            <a:endParaRPr lang="en-US" sz="2157" b="1" spc="29" dirty="0">
              <a:latin typeface="Segoe UI" panose="020B0502040204020203" pitchFamily="34" charset="0"/>
              <a:cs typeface="Segoe UI" panose="020B0502040204020203" pitchFamily="34" charset="0"/>
            </a:endParaRPr>
          </a:p>
          <a:p>
            <a:pPr>
              <a:spcAft>
                <a:spcPts val="588"/>
              </a:spcAft>
            </a:pPr>
            <a:r>
              <a:rPr lang="en-US" sz="2157" spc="29" dirty="0">
                <a:latin typeface="Segoe UI" panose="020B0502040204020203" pitchFamily="34" charset="0"/>
                <a:cs typeface="Segoe UI" panose="020B0502040204020203" pitchFamily="34" charset="0"/>
              </a:rPr>
              <a:t>Provide the email you used to register for this event, select the attendee evaluation and complete the evaluation. </a:t>
            </a:r>
          </a:p>
          <a:p>
            <a:pPr>
              <a:spcAft>
                <a:spcPts val="588"/>
              </a:spcAft>
            </a:pPr>
            <a:endParaRPr lang="en-US" sz="2157" spc="29" dirty="0">
              <a:latin typeface="Segoe UI" panose="020B0502040204020203" pitchFamily="34" charset="0"/>
              <a:cs typeface="Segoe UI" panose="020B0502040204020203" pitchFamily="34" charset="0"/>
            </a:endParaRPr>
          </a:p>
          <a:p>
            <a:pPr>
              <a:spcAft>
                <a:spcPts val="588"/>
              </a:spcAft>
            </a:pPr>
            <a:r>
              <a:rPr lang="en-US" sz="2157" spc="29" dirty="0">
                <a:latin typeface="Segoe UI" panose="020B0502040204020203" pitchFamily="34" charset="0"/>
                <a:cs typeface="Segoe UI" panose="020B0502040204020203" pitchFamily="34" charset="0"/>
              </a:rPr>
              <a:t>Thank you for your feedback! </a:t>
            </a:r>
          </a:p>
        </p:txBody>
      </p:sp>
    </p:spTree>
    <p:extLst>
      <p:ext uri="{BB962C8B-B14F-4D97-AF65-F5344CB8AC3E}">
        <p14:creationId xmlns:p14="http://schemas.microsoft.com/office/powerpoint/2010/main" val="29390391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troubleshooting</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40841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Have and </a:t>
            </a:r>
            <a:r>
              <a:rPr lang="en-US" dirty="0" err="1"/>
              <a:t>hdmi</a:t>
            </a:r>
            <a:r>
              <a:rPr lang="en-US" dirty="0"/>
              <a:t> monitor / keyboard handy for the </a:t>
            </a:r>
            <a:r>
              <a:rPr lang="en-US" dirty="0" err="1"/>
              <a:t>nucs</a:t>
            </a:r>
            <a:endParaRPr lang="en-US" dirty="0"/>
          </a:p>
        </p:txBody>
      </p:sp>
      <p:pic>
        <p:nvPicPr>
          <p:cNvPr id="6" name="Picture 5"/>
          <p:cNvPicPr>
            <a:picLocks noChangeAspect="1"/>
          </p:cNvPicPr>
          <p:nvPr/>
        </p:nvPicPr>
        <p:blipFill>
          <a:blip r:embed="rId2"/>
          <a:stretch>
            <a:fillRect/>
          </a:stretch>
        </p:blipFill>
        <p:spPr>
          <a:xfrm>
            <a:off x="1780909" y="2255405"/>
            <a:ext cx="3194581" cy="2651990"/>
          </a:xfrm>
          <a:prstGeom prst="rect">
            <a:avLst/>
          </a:prstGeom>
        </p:spPr>
      </p:pic>
      <p:pic>
        <p:nvPicPr>
          <p:cNvPr id="7" name="Picture 6"/>
          <p:cNvPicPr>
            <a:picLocks noChangeAspect="1"/>
          </p:cNvPicPr>
          <p:nvPr/>
        </p:nvPicPr>
        <p:blipFill>
          <a:blip r:embed="rId3"/>
          <a:stretch>
            <a:fillRect/>
          </a:stretch>
        </p:blipFill>
        <p:spPr>
          <a:xfrm>
            <a:off x="5574588" y="2505362"/>
            <a:ext cx="4700423" cy="2152075"/>
          </a:xfrm>
          <a:prstGeom prst="rect">
            <a:avLst/>
          </a:prstGeom>
        </p:spPr>
      </p:pic>
    </p:spTree>
    <p:extLst>
      <p:ext uri="{BB962C8B-B14F-4D97-AF65-F5344CB8AC3E}">
        <p14:creationId xmlns:p14="http://schemas.microsoft.com/office/powerpoint/2010/main" val="298453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This is a fun event if we run it right</a:t>
            </a:r>
          </a:p>
        </p:txBody>
      </p:sp>
      <p:grpSp>
        <p:nvGrpSpPr>
          <p:cNvPr id="15" name="Group 14"/>
          <p:cNvGrpSpPr/>
          <p:nvPr/>
        </p:nvGrpSpPr>
        <p:grpSpPr>
          <a:xfrm>
            <a:off x="1684066" y="1565016"/>
            <a:ext cx="8793387" cy="4954420"/>
            <a:chOff x="1609812" y="1780916"/>
            <a:chExt cx="8793387" cy="4954420"/>
          </a:xfrm>
        </p:grpSpPr>
        <p:grpSp>
          <p:nvGrpSpPr>
            <p:cNvPr id="12" name="Group 11"/>
            <p:cNvGrpSpPr/>
            <p:nvPr/>
          </p:nvGrpSpPr>
          <p:grpSpPr>
            <a:xfrm>
              <a:off x="1609812" y="1780916"/>
              <a:ext cx="8787971" cy="4954420"/>
              <a:chOff x="1609812" y="1780916"/>
              <a:chExt cx="8787971" cy="4954420"/>
            </a:xfrm>
          </p:grpSpPr>
          <p:pic>
            <p:nvPicPr>
              <p:cNvPr id="7" name="Picture 6"/>
              <p:cNvPicPr>
                <a:picLocks noChangeAspect="1"/>
              </p:cNvPicPr>
              <p:nvPr/>
            </p:nvPicPr>
            <p:blipFill>
              <a:blip r:embed="rId2"/>
              <a:stretch>
                <a:fillRect/>
              </a:stretch>
            </p:blipFill>
            <p:spPr>
              <a:xfrm>
                <a:off x="1610361" y="1780916"/>
                <a:ext cx="4321890" cy="2428630"/>
              </a:xfrm>
              <a:prstGeom prst="rect">
                <a:avLst/>
              </a:prstGeom>
            </p:spPr>
          </p:pic>
          <p:pic>
            <p:nvPicPr>
              <p:cNvPr id="8" name="Picture 7"/>
              <p:cNvPicPr>
                <a:picLocks noChangeAspect="1"/>
              </p:cNvPicPr>
              <p:nvPr/>
            </p:nvPicPr>
            <p:blipFill>
              <a:blip r:embed="rId3"/>
              <a:stretch>
                <a:fillRect/>
              </a:stretch>
            </p:blipFill>
            <p:spPr>
              <a:xfrm>
                <a:off x="6080760" y="1780916"/>
                <a:ext cx="4317023" cy="2428630"/>
              </a:xfrm>
              <a:prstGeom prst="rect">
                <a:avLst/>
              </a:prstGeom>
            </p:spPr>
          </p:pic>
          <p:pic>
            <p:nvPicPr>
              <p:cNvPr id="11" name="Picture 10"/>
              <p:cNvPicPr>
                <a:picLocks noChangeAspect="1"/>
              </p:cNvPicPr>
              <p:nvPr/>
            </p:nvPicPr>
            <p:blipFill>
              <a:blip r:embed="rId4"/>
              <a:stretch>
                <a:fillRect/>
              </a:stretch>
            </p:blipFill>
            <p:spPr>
              <a:xfrm>
                <a:off x="1609812" y="4315014"/>
                <a:ext cx="4322439" cy="2420322"/>
              </a:xfrm>
              <a:prstGeom prst="rect">
                <a:avLst/>
              </a:prstGeom>
            </p:spPr>
          </p:pic>
        </p:grpSp>
        <p:pic>
          <p:nvPicPr>
            <p:cNvPr id="14" name="Picture 13"/>
            <p:cNvPicPr>
              <a:picLocks noChangeAspect="1"/>
            </p:cNvPicPr>
            <p:nvPr/>
          </p:nvPicPr>
          <p:blipFill>
            <a:blip r:embed="rId5"/>
            <a:stretch>
              <a:fillRect/>
            </a:stretch>
          </p:blipFill>
          <p:spPr>
            <a:xfrm>
              <a:off x="6080760" y="4302821"/>
              <a:ext cx="4322439" cy="2432515"/>
            </a:xfrm>
            <a:prstGeom prst="rect">
              <a:avLst/>
            </a:prstGeom>
          </p:spPr>
        </p:pic>
      </p:grpSp>
    </p:spTree>
    <p:extLst>
      <p:ext uri="{BB962C8B-B14F-4D97-AF65-F5344CB8AC3E}">
        <p14:creationId xmlns:p14="http://schemas.microsoft.com/office/powerpoint/2010/main" val="3394332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was the biggest issue</a:t>
            </a:r>
          </a:p>
        </p:txBody>
      </p:sp>
      <p:sp>
        <p:nvSpPr>
          <p:cNvPr id="3" name="Content Placeholder 2"/>
          <p:cNvSpPr>
            <a:spLocks noGrp="1"/>
          </p:cNvSpPr>
          <p:nvPr>
            <p:ph idx="1"/>
          </p:nvPr>
        </p:nvSpPr>
        <p:spPr/>
        <p:txBody>
          <a:bodyPr>
            <a:noAutofit/>
          </a:bodyPr>
          <a:lstStyle/>
          <a:p>
            <a:pPr marL="0" indent="0">
              <a:buNone/>
            </a:pPr>
            <a:r>
              <a:rPr lang="en-US" sz="2000" dirty="0"/>
              <a:t>PROBLEM:</a:t>
            </a:r>
          </a:p>
          <a:p>
            <a:pPr marL="0" indent="0">
              <a:buNone/>
            </a:pPr>
            <a:endParaRPr lang="en-US" sz="2000" dirty="0"/>
          </a:p>
          <a:p>
            <a:pPr marL="0" indent="0">
              <a:buNone/>
            </a:pPr>
            <a:r>
              <a:rPr lang="en-US" sz="2000" dirty="0"/>
              <a:t>The </a:t>
            </a:r>
            <a:r>
              <a:rPr lang="en-US" sz="2000" dirty="0">
                <a:hlinkClick r:id="rId2"/>
              </a:rPr>
              <a:t>http://your.nucs.ip.address</a:t>
            </a:r>
            <a:r>
              <a:rPr lang="en-US" sz="2000" dirty="0"/>
              <a:t> website keeps refreshing and never loads, and you can’t </a:t>
            </a:r>
            <a:r>
              <a:rPr lang="en-US" sz="2000" dirty="0" err="1"/>
              <a:t>ssh</a:t>
            </a:r>
            <a:r>
              <a:rPr lang="en-US" sz="2000" dirty="0"/>
              <a:t> into the NUC even though you can ping it’s IP Address</a:t>
            </a:r>
          </a:p>
          <a:p>
            <a:pPr marL="0" indent="0">
              <a:buNone/>
            </a:pPr>
            <a:endParaRPr lang="en-US" sz="2000" dirty="0"/>
          </a:p>
          <a:p>
            <a:pPr marL="0" indent="0">
              <a:buNone/>
            </a:pPr>
            <a:r>
              <a:rPr lang="en-US" sz="2000" dirty="0"/>
              <a:t>RESOLUTION:</a:t>
            </a:r>
          </a:p>
          <a:p>
            <a:pPr marL="0" indent="0">
              <a:buNone/>
            </a:pPr>
            <a:endParaRPr lang="en-US" sz="2000" dirty="0"/>
          </a:p>
          <a:p>
            <a:pPr marL="0" indent="0">
              <a:buNone/>
            </a:pPr>
            <a:r>
              <a:rPr lang="en-US" sz="2000" dirty="0"/>
              <a:t>Just keep rebooting the NUC, waiting up to five minutes before attempting to connect, and try it again.  LAME. </a:t>
            </a:r>
          </a:p>
          <a:p>
            <a:pPr marL="0" indent="0">
              <a:buNone/>
            </a:pPr>
            <a:endParaRPr lang="en-US" sz="2000" dirty="0"/>
          </a:p>
          <a:p>
            <a:pPr marL="0" indent="0">
              <a:buNone/>
            </a:pPr>
            <a:r>
              <a:rPr lang="en-US" sz="2000" dirty="0"/>
              <a:t>Could also put both the laptop and NUC on Wired MSFTOPEN, but that solution is logistically impossible for all attendees.</a:t>
            </a:r>
          </a:p>
        </p:txBody>
      </p:sp>
    </p:spTree>
    <p:extLst>
      <p:ext uri="{BB962C8B-B14F-4D97-AF65-F5344CB8AC3E}">
        <p14:creationId xmlns:p14="http://schemas.microsoft.com/office/powerpoint/2010/main" val="2832529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setup issues</a:t>
            </a:r>
          </a:p>
        </p:txBody>
      </p:sp>
      <p:sp>
        <p:nvSpPr>
          <p:cNvPr id="3" name="Content Placeholder 2"/>
          <p:cNvSpPr>
            <a:spLocks noGrp="1"/>
          </p:cNvSpPr>
          <p:nvPr>
            <p:ph idx="1"/>
          </p:nvPr>
        </p:nvSpPr>
        <p:spPr/>
        <p:txBody>
          <a:bodyPr/>
          <a:lstStyle/>
          <a:p>
            <a:pPr marL="0" indent="0">
              <a:buNone/>
            </a:pPr>
            <a:r>
              <a:rPr lang="en-US" dirty="0"/>
              <a:t>PROBLEM:</a:t>
            </a:r>
          </a:p>
          <a:p>
            <a:pPr marL="0" indent="0">
              <a:buNone/>
            </a:pPr>
            <a:endParaRPr lang="en-US" dirty="0"/>
          </a:p>
          <a:p>
            <a:pPr marL="0" indent="0">
              <a:buNone/>
            </a:pPr>
            <a:r>
              <a:rPr lang="en-US" dirty="0"/>
              <a:t>We had a couple of tables where the Ethernet switches were not plugged into the Wired MSFTOPEN network. </a:t>
            </a:r>
          </a:p>
          <a:p>
            <a:pPr marL="0" indent="0">
              <a:buNone/>
            </a:pPr>
            <a:endParaRPr lang="en-US" dirty="0"/>
          </a:p>
          <a:p>
            <a:pPr marL="0" indent="0">
              <a:buNone/>
            </a:pPr>
            <a:r>
              <a:rPr lang="en-US" dirty="0"/>
              <a:t>RESOLUTION</a:t>
            </a:r>
          </a:p>
          <a:p>
            <a:pPr marL="0" indent="0">
              <a:buNone/>
            </a:pPr>
            <a:endParaRPr lang="en-US" dirty="0"/>
          </a:p>
          <a:p>
            <a:pPr marL="0" indent="0">
              <a:buNone/>
            </a:pPr>
            <a:r>
              <a:rPr lang="en-US" dirty="0"/>
              <a:t>Take the time to walk with a laptop to at least one cable on every switch and verify that you can connect to the network </a:t>
            </a:r>
          </a:p>
        </p:txBody>
      </p:sp>
    </p:spTree>
    <p:extLst>
      <p:ext uri="{BB962C8B-B14F-4D97-AF65-F5344CB8AC3E}">
        <p14:creationId xmlns:p14="http://schemas.microsoft.com/office/powerpoint/2010/main" val="648120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NUC IS HOSED</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PROBLEM</a:t>
            </a:r>
          </a:p>
          <a:p>
            <a:pPr marL="0" indent="0">
              <a:buNone/>
            </a:pPr>
            <a:endParaRPr lang="en-US" dirty="0"/>
          </a:p>
          <a:p>
            <a:pPr marL="0" indent="0">
              <a:buNone/>
            </a:pPr>
            <a:r>
              <a:rPr lang="en-US" dirty="0"/>
              <a:t>You may never get an IP Address displayed, you may never connect, or you may not be able to install the </a:t>
            </a:r>
            <a:r>
              <a:rPr lang="en-US" dirty="0" err="1"/>
              <a:t>packagegroup</a:t>
            </a:r>
            <a:r>
              <a:rPr lang="en-US" dirty="0"/>
              <a:t>-cloud-azure package</a:t>
            </a:r>
          </a:p>
          <a:p>
            <a:pPr marL="0" indent="0">
              <a:buNone/>
            </a:pPr>
            <a:endParaRPr lang="en-US" dirty="0"/>
          </a:p>
          <a:p>
            <a:pPr marL="0" indent="0">
              <a:buNone/>
            </a:pPr>
            <a:r>
              <a:rPr lang="en-US" dirty="0"/>
              <a:t>RESOLUTION</a:t>
            </a:r>
          </a:p>
          <a:p>
            <a:pPr marL="0" indent="0">
              <a:buNone/>
            </a:pPr>
            <a:endParaRPr lang="en-US" dirty="0"/>
          </a:p>
          <a:p>
            <a:pPr marL="0" indent="0">
              <a:buNone/>
            </a:pPr>
            <a:r>
              <a:rPr lang="en-US" dirty="0"/>
              <a:t>Re-image the NUC.  You’ll need and HDMI monitor and keyboard on the NUC to complete this:</a:t>
            </a:r>
          </a:p>
          <a:p>
            <a:pPr marL="0" indent="0">
              <a:buNone/>
            </a:pPr>
            <a:endParaRPr lang="en-US" dirty="0"/>
          </a:p>
          <a:p>
            <a:pPr marL="0" indent="0">
              <a:buNone/>
            </a:pPr>
            <a:r>
              <a:rPr lang="en-US" dirty="0"/>
              <a:t>Here’s how: </a:t>
            </a:r>
            <a:r>
              <a:rPr lang="en-US" dirty="0">
                <a:hlinkClick r:id="rId2"/>
              </a:rPr>
              <a:t>http://aka.ms/resetnuc</a:t>
            </a:r>
            <a:r>
              <a:rPr lang="en-US" dirty="0"/>
              <a:t> </a:t>
            </a:r>
          </a:p>
        </p:txBody>
      </p:sp>
    </p:spTree>
    <p:extLst>
      <p:ext uri="{BB962C8B-B14F-4D97-AF65-F5344CB8AC3E}">
        <p14:creationId xmlns:p14="http://schemas.microsoft.com/office/powerpoint/2010/main" val="3690086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issues</a:t>
            </a:r>
          </a:p>
        </p:txBody>
      </p:sp>
      <p:sp>
        <p:nvSpPr>
          <p:cNvPr id="3" name="Content Placeholder 2"/>
          <p:cNvSpPr>
            <a:spLocks noGrp="1"/>
          </p:cNvSpPr>
          <p:nvPr>
            <p:ph idx="1"/>
          </p:nvPr>
        </p:nvSpPr>
        <p:spPr/>
        <p:txBody>
          <a:bodyPr>
            <a:noAutofit/>
          </a:bodyPr>
          <a:lstStyle/>
          <a:p>
            <a:pPr lvl="0"/>
            <a:r>
              <a:rPr lang="en-US" dirty="0"/>
              <a:t>RGB LCD not turning on - Try unplugging the NUC from power to reset the Arduino 101, then plug the power back in to reboot the NUC and Arduino</a:t>
            </a:r>
          </a:p>
          <a:p>
            <a:pPr lvl="0"/>
            <a:r>
              <a:rPr lang="en-US" dirty="0" err="1"/>
              <a:t>Iothub</a:t>
            </a:r>
            <a:r>
              <a:rPr lang="en-US" dirty="0"/>
              <a:t>-explorer not being in the path – Make sure you have node in the system path, and that </a:t>
            </a:r>
            <a:r>
              <a:rPr lang="en-US" dirty="0" err="1"/>
              <a:t>iothub</a:t>
            </a:r>
            <a:r>
              <a:rPr lang="en-US" dirty="0"/>
              <a:t>-explorer was installed globally (“-g”)</a:t>
            </a:r>
          </a:p>
          <a:p>
            <a:pPr lvl="0"/>
            <a:r>
              <a:rPr lang="en-US" dirty="0"/>
              <a:t>Pay attention to which Azure IoT Hub connection string is needed:</a:t>
            </a:r>
          </a:p>
          <a:p>
            <a:pPr lvl="1"/>
            <a:r>
              <a:rPr lang="en-US" dirty="0"/>
              <a:t>“</a:t>
            </a:r>
            <a:r>
              <a:rPr lang="en-US" dirty="0" err="1"/>
              <a:t>iothubowner</a:t>
            </a:r>
            <a:r>
              <a:rPr lang="en-US" dirty="0"/>
              <a:t>” needed to create the device identity</a:t>
            </a:r>
          </a:p>
          <a:p>
            <a:pPr lvl="1"/>
            <a:r>
              <a:rPr lang="en-US" dirty="0"/>
              <a:t>“service” needed for back-end services (</a:t>
            </a:r>
            <a:r>
              <a:rPr lang="en-US" dirty="0" err="1"/>
              <a:t>iothub</a:t>
            </a:r>
            <a:r>
              <a:rPr lang="en-US" dirty="0"/>
              <a:t>-explorer, stream analytics, web app, function) to communicate with any device</a:t>
            </a:r>
          </a:p>
          <a:p>
            <a:pPr lvl="1"/>
            <a:r>
              <a:rPr lang="en-US" dirty="0"/>
              <a:t>“device” to send-receive messages as a specific device</a:t>
            </a:r>
          </a:p>
          <a:p>
            <a:pPr marL="0" indent="0">
              <a:buNone/>
            </a:pPr>
            <a:endParaRPr lang="en-US" dirty="0"/>
          </a:p>
        </p:txBody>
      </p:sp>
    </p:spTree>
    <p:extLst>
      <p:ext uri="{BB962C8B-B14F-4D97-AF65-F5344CB8AC3E}">
        <p14:creationId xmlns:p14="http://schemas.microsoft.com/office/powerpoint/2010/main" val="1543623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issues (cont’d)</a:t>
            </a:r>
          </a:p>
        </p:txBody>
      </p:sp>
      <p:sp>
        <p:nvSpPr>
          <p:cNvPr id="3" name="Content Placeholder 2"/>
          <p:cNvSpPr>
            <a:spLocks noGrp="1"/>
          </p:cNvSpPr>
          <p:nvPr>
            <p:ph idx="1"/>
          </p:nvPr>
        </p:nvSpPr>
        <p:spPr/>
        <p:txBody>
          <a:bodyPr>
            <a:noAutofit/>
          </a:bodyPr>
          <a:lstStyle/>
          <a:p>
            <a:pPr lvl="0"/>
            <a:r>
              <a:rPr lang="en-US" dirty="0"/>
              <a:t>The NUC sometimes appeared to just randomly restart.  I never experienced this personally but many attendees mentioned it.  I have noticed that the power button is very sensitive so be careful touching it.  That said, we may have an issue with the NUC rebooting itself. </a:t>
            </a:r>
          </a:p>
          <a:p>
            <a:pPr lvl="0"/>
            <a:r>
              <a:rPr lang="en-US" dirty="0"/>
              <a:t>Make sure to give the NUC time to boot and load</a:t>
            </a:r>
          </a:p>
          <a:p>
            <a:endParaRPr lang="en-US" dirty="0"/>
          </a:p>
        </p:txBody>
      </p:sp>
    </p:spTree>
    <p:extLst>
      <p:ext uri="{BB962C8B-B14F-4D97-AF65-F5344CB8AC3E}">
        <p14:creationId xmlns:p14="http://schemas.microsoft.com/office/powerpoint/2010/main" val="1111796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Content overview</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574276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58" name="Freeform 15"/>
          <p:cNvSpPr>
            <a:spLocks/>
          </p:cNvSpPr>
          <p:nvPr/>
        </p:nvSpPr>
        <p:spPr bwMode="auto">
          <a:xfrm>
            <a:off x="5233988" y="2119313"/>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6"/>
          <p:cNvSpPr>
            <a:spLocks/>
          </p:cNvSpPr>
          <p:nvPr/>
        </p:nvSpPr>
        <p:spPr bwMode="auto">
          <a:xfrm>
            <a:off x="5394325" y="2189163"/>
            <a:ext cx="114300" cy="88900"/>
          </a:xfrm>
          <a:custGeom>
            <a:avLst/>
            <a:gdLst>
              <a:gd name="T0" fmla="*/ 109 w 111"/>
              <a:gd name="T1" fmla="*/ 76 h 87"/>
              <a:gd name="T2" fmla="*/ 98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 name="T18" fmla="*/ 109 w 111"/>
              <a:gd name="T19"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87">
                <a:moveTo>
                  <a:pt x="109" y="76"/>
                </a:moveTo>
                <a:cubicBezTo>
                  <a:pt x="109" y="82"/>
                  <a:pt x="104" y="87"/>
                  <a:pt x="98"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lnTo>
                  <a:pt x="109"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7"/>
          <p:cNvSpPr>
            <a:spLocks/>
          </p:cNvSpPr>
          <p:nvPr/>
        </p:nvSpPr>
        <p:spPr bwMode="auto">
          <a:xfrm>
            <a:off x="5233988" y="2257425"/>
            <a:ext cx="112713" cy="90488"/>
          </a:xfrm>
          <a:custGeom>
            <a:avLst/>
            <a:gdLst>
              <a:gd name="T0" fmla="*/ 110 w 110"/>
              <a:gd name="T1" fmla="*/ 76 h 88"/>
              <a:gd name="T2" fmla="*/ 99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6" y="88"/>
                  <a:pt x="99"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p:cNvSpPr>
            <a:spLocks/>
          </p:cNvSpPr>
          <p:nvPr/>
        </p:nvSpPr>
        <p:spPr bwMode="auto">
          <a:xfrm>
            <a:off x="5072063" y="2047875"/>
            <a:ext cx="114300" cy="92075"/>
          </a:xfrm>
          <a:custGeom>
            <a:avLst/>
            <a:gdLst>
              <a:gd name="T0" fmla="*/ 112 w 112"/>
              <a:gd name="T1" fmla="*/ 80 h 91"/>
              <a:gd name="T2" fmla="*/ 100 w 112"/>
              <a:gd name="T3" fmla="*/ 91 h 91"/>
              <a:gd name="T4" fmla="*/ 11 w 112"/>
              <a:gd name="T5" fmla="*/ 91 h 91"/>
              <a:gd name="T6" fmla="*/ 0 w 112"/>
              <a:gd name="T7" fmla="*/ 80 h 91"/>
              <a:gd name="T8" fmla="*/ 0 w 112"/>
              <a:gd name="T9" fmla="*/ 12 h 91"/>
              <a:gd name="T10" fmla="*/ 11 w 112"/>
              <a:gd name="T11" fmla="*/ 0 h 91"/>
              <a:gd name="T12" fmla="*/ 99 w 112"/>
              <a:gd name="T13" fmla="*/ 0 h 91"/>
              <a:gd name="T14" fmla="*/ 112 w 112"/>
              <a:gd name="T15" fmla="*/ 12 h 91"/>
              <a:gd name="T16" fmla="*/ 112 w 112"/>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80"/>
                </a:moveTo>
                <a:cubicBezTo>
                  <a:pt x="112" y="86"/>
                  <a:pt x="107" y="91"/>
                  <a:pt x="100" y="91"/>
                </a:cubicBezTo>
                <a:lnTo>
                  <a:pt x="11" y="91"/>
                </a:lnTo>
                <a:cubicBezTo>
                  <a:pt x="5" y="91"/>
                  <a:pt x="0" y="86"/>
                  <a:pt x="0" y="80"/>
                </a:cubicBezTo>
                <a:lnTo>
                  <a:pt x="0" y="12"/>
                </a:lnTo>
                <a:cubicBezTo>
                  <a:pt x="0" y="5"/>
                  <a:pt x="5" y="0"/>
                  <a:pt x="11" y="0"/>
                </a:cubicBezTo>
                <a:lnTo>
                  <a:pt x="99" y="0"/>
                </a:lnTo>
                <a:cubicBezTo>
                  <a:pt x="107" y="0"/>
                  <a:pt x="112" y="5"/>
                  <a:pt x="112" y="12"/>
                </a:cubicBezTo>
                <a:lnTo>
                  <a:pt x="112" y="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9"/>
          <p:cNvSpPr>
            <a:spLocks/>
          </p:cNvSpPr>
          <p:nvPr/>
        </p:nvSpPr>
        <p:spPr bwMode="auto">
          <a:xfrm>
            <a:off x="4933950" y="1889125"/>
            <a:ext cx="665163" cy="160338"/>
          </a:xfrm>
          <a:custGeom>
            <a:avLst/>
            <a:gdLst>
              <a:gd name="T0" fmla="*/ 639 w 651"/>
              <a:gd name="T1" fmla="*/ 0 h 157"/>
              <a:gd name="T2" fmla="*/ 11 w 651"/>
              <a:gd name="T3" fmla="*/ 0 h 157"/>
              <a:gd name="T4" fmla="*/ 0 w 651"/>
              <a:gd name="T5" fmla="*/ 12 h 157"/>
              <a:gd name="T6" fmla="*/ 0 w 651"/>
              <a:gd name="T7" fmla="*/ 146 h 157"/>
              <a:gd name="T8" fmla="*/ 11 w 651"/>
              <a:gd name="T9" fmla="*/ 157 h 157"/>
              <a:gd name="T10" fmla="*/ 79 w 651"/>
              <a:gd name="T11" fmla="*/ 157 h 157"/>
              <a:gd name="T12" fmla="*/ 90 w 651"/>
              <a:gd name="T13" fmla="*/ 146 h 157"/>
              <a:gd name="T14" fmla="*/ 90 w 651"/>
              <a:gd name="T15" fmla="*/ 89 h 157"/>
              <a:gd name="T16" fmla="*/ 560 w 651"/>
              <a:gd name="T17" fmla="*/ 89 h 157"/>
              <a:gd name="T18" fmla="*/ 560 w 651"/>
              <a:gd name="T19" fmla="*/ 146 h 157"/>
              <a:gd name="T20" fmla="*/ 573 w 651"/>
              <a:gd name="T21" fmla="*/ 157 h 157"/>
              <a:gd name="T22" fmla="*/ 638 w 651"/>
              <a:gd name="T23" fmla="*/ 157 h 157"/>
              <a:gd name="T24" fmla="*/ 649 w 651"/>
              <a:gd name="T25" fmla="*/ 146 h 157"/>
              <a:gd name="T26" fmla="*/ 649 w 651"/>
              <a:gd name="T27" fmla="*/ 12 h 157"/>
              <a:gd name="T28" fmla="*/ 639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39" y="0"/>
                </a:moveTo>
                <a:lnTo>
                  <a:pt x="11" y="0"/>
                </a:lnTo>
                <a:cubicBezTo>
                  <a:pt x="5" y="0"/>
                  <a:pt x="0" y="5"/>
                  <a:pt x="0" y="12"/>
                </a:cubicBezTo>
                <a:lnTo>
                  <a:pt x="0" y="146"/>
                </a:lnTo>
                <a:cubicBezTo>
                  <a:pt x="0" y="152"/>
                  <a:pt x="5" y="157"/>
                  <a:pt x="11" y="157"/>
                </a:cubicBezTo>
                <a:lnTo>
                  <a:pt x="79" y="157"/>
                </a:lnTo>
                <a:cubicBezTo>
                  <a:pt x="85" y="157"/>
                  <a:pt x="90" y="152"/>
                  <a:pt x="90" y="146"/>
                </a:cubicBezTo>
                <a:lnTo>
                  <a:pt x="90" y="89"/>
                </a:lnTo>
                <a:lnTo>
                  <a:pt x="560" y="89"/>
                </a:lnTo>
                <a:lnTo>
                  <a:pt x="560" y="146"/>
                </a:lnTo>
                <a:cubicBezTo>
                  <a:pt x="560" y="152"/>
                  <a:pt x="565" y="157"/>
                  <a:pt x="573" y="157"/>
                </a:cubicBezTo>
                <a:lnTo>
                  <a:pt x="638" y="157"/>
                </a:lnTo>
                <a:cubicBezTo>
                  <a:pt x="644" y="157"/>
                  <a:pt x="649" y="152"/>
                  <a:pt x="649" y="146"/>
                </a:cubicBezTo>
                <a:lnTo>
                  <a:pt x="649" y="12"/>
                </a:lnTo>
                <a:cubicBezTo>
                  <a:pt x="651" y="5"/>
                  <a:pt x="646" y="0"/>
                  <a:pt x="6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0"/>
          <p:cNvSpPr>
            <a:spLocks/>
          </p:cNvSpPr>
          <p:nvPr/>
        </p:nvSpPr>
        <p:spPr bwMode="auto">
          <a:xfrm>
            <a:off x="4937125" y="2414588"/>
            <a:ext cx="663575" cy="158750"/>
          </a:xfrm>
          <a:custGeom>
            <a:avLst/>
            <a:gdLst>
              <a:gd name="T0" fmla="*/ 636 w 649"/>
              <a:gd name="T1" fmla="*/ 1 h 156"/>
              <a:gd name="T2" fmla="*/ 572 w 649"/>
              <a:gd name="T3" fmla="*/ 1 h 156"/>
              <a:gd name="T4" fmla="*/ 560 w 649"/>
              <a:gd name="T5" fmla="*/ 13 h 156"/>
              <a:gd name="T6" fmla="*/ 560 w 649"/>
              <a:gd name="T7" fmla="*/ 67 h 156"/>
              <a:gd name="T8" fmla="*/ 89 w 649"/>
              <a:gd name="T9" fmla="*/ 67 h 156"/>
              <a:gd name="T10" fmla="*/ 89 w 649"/>
              <a:gd name="T11" fmla="*/ 11 h 156"/>
              <a:gd name="T12" fmla="*/ 76 w 649"/>
              <a:gd name="T13" fmla="*/ 0 h 156"/>
              <a:gd name="T14" fmla="*/ 11 w 649"/>
              <a:gd name="T15" fmla="*/ 0 h 156"/>
              <a:gd name="T16" fmla="*/ 0 w 649"/>
              <a:gd name="T17" fmla="*/ 13 h 156"/>
              <a:gd name="T18" fmla="*/ 0 w 649"/>
              <a:gd name="T19" fmla="*/ 145 h 156"/>
              <a:gd name="T20" fmla="*/ 11 w 649"/>
              <a:gd name="T21" fmla="*/ 156 h 156"/>
              <a:gd name="T22" fmla="*/ 638 w 649"/>
              <a:gd name="T23" fmla="*/ 156 h 156"/>
              <a:gd name="T24" fmla="*/ 649 w 649"/>
              <a:gd name="T25" fmla="*/ 145 h 156"/>
              <a:gd name="T26" fmla="*/ 649 w 649"/>
              <a:gd name="T27" fmla="*/ 13 h 156"/>
              <a:gd name="T28" fmla="*/ 636 w 649"/>
              <a:gd name="T29" fmla="*/ 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6">
                <a:moveTo>
                  <a:pt x="636" y="1"/>
                </a:moveTo>
                <a:lnTo>
                  <a:pt x="572" y="1"/>
                </a:lnTo>
                <a:cubicBezTo>
                  <a:pt x="565" y="1"/>
                  <a:pt x="560" y="6"/>
                  <a:pt x="560" y="13"/>
                </a:cubicBezTo>
                <a:lnTo>
                  <a:pt x="560" y="67"/>
                </a:lnTo>
                <a:lnTo>
                  <a:pt x="89" y="67"/>
                </a:lnTo>
                <a:lnTo>
                  <a:pt x="89" y="11"/>
                </a:lnTo>
                <a:cubicBezTo>
                  <a:pt x="89" y="5"/>
                  <a:pt x="84" y="0"/>
                  <a:pt x="76" y="0"/>
                </a:cubicBezTo>
                <a:lnTo>
                  <a:pt x="11" y="0"/>
                </a:lnTo>
                <a:cubicBezTo>
                  <a:pt x="5" y="0"/>
                  <a:pt x="0" y="5"/>
                  <a:pt x="0" y="13"/>
                </a:cubicBezTo>
                <a:lnTo>
                  <a:pt x="0" y="145"/>
                </a:lnTo>
                <a:cubicBezTo>
                  <a:pt x="0" y="151"/>
                  <a:pt x="5" y="156"/>
                  <a:pt x="11" y="156"/>
                </a:cubicBezTo>
                <a:lnTo>
                  <a:pt x="638" y="156"/>
                </a:lnTo>
                <a:cubicBezTo>
                  <a:pt x="644" y="156"/>
                  <a:pt x="649" y="151"/>
                  <a:pt x="649" y="145"/>
                </a:cubicBezTo>
                <a:lnTo>
                  <a:pt x="649" y="13"/>
                </a:lnTo>
                <a:cubicBezTo>
                  <a:pt x="648" y="6"/>
                  <a:pt x="643" y="1"/>
                  <a:pt x="636" y="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1"/>
          <p:cNvSpPr>
            <a:spLocks/>
          </p:cNvSpPr>
          <p:nvPr/>
        </p:nvSpPr>
        <p:spPr bwMode="auto">
          <a:xfrm>
            <a:off x="5073650" y="2187575"/>
            <a:ext cx="112713" cy="88900"/>
          </a:xfrm>
          <a:custGeom>
            <a:avLst/>
            <a:gdLst>
              <a:gd name="T0" fmla="*/ 111 w 111"/>
              <a:gd name="T1" fmla="*/ 76 h 88"/>
              <a:gd name="T2" fmla="*/ 99 w 111"/>
              <a:gd name="T3" fmla="*/ 88 h 88"/>
              <a:gd name="T4" fmla="*/ 12 w 111"/>
              <a:gd name="T5" fmla="*/ 88 h 88"/>
              <a:gd name="T6" fmla="*/ 0 w 111"/>
              <a:gd name="T7" fmla="*/ 76 h 88"/>
              <a:gd name="T8" fmla="*/ 0 w 111"/>
              <a:gd name="T9" fmla="*/ 12 h 88"/>
              <a:gd name="T10" fmla="*/ 12 w 111"/>
              <a:gd name="T11" fmla="*/ 0 h 88"/>
              <a:gd name="T12" fmla="*/ 99 w 111"/>
              <a:gd name="T13" fmla="*/ 0 h 88"/>
              <a:gd name="T14" fmla="*/ 111 w 111"/>
              <a:gd name="T15" fmla="*/ 12 h 88"/>
              <a:gd name="T16" fmla="*/ 111 w 111"/>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8">
                <a:moveTo>
                  <a:pt x="111" y="76"/>
                </a:moveTo>
                <a:cubicBezTo>
                  <a:pt x="111" y="83"/>
                  <a:pt x="106" y="88"/>
                  <a:pt x="99" y="88"/>
                </a:cubicBezTo>
                <a:lnTo>
                  <a:pt x="12" y="88"/>
                </a:lnTo>
                <a:cubicBezTo>
                  <a:pt x="5" y="88"/>
                  <a:pt x="0" y="83"/>
                  <a:pt x="0" y="76"/>
                </a:cubicBezTo>
                <a:lnTo>
                  <a:pt x="0" y="12"/>
                </a:lnTo>
                <a:cubicBezTo>
                  <a:pt x="0" y="5"/>
                  <a:pt x="5" y="0"/>
                  <a:pt x="12" y="0"/>
                </a:cubicBezTo>
                <a:lnTo>
                  <a:pt x="99" y="0"/>
                </a:lnTo>
                <a:cubicBezTo>
                  <a:pt x="106" y="0"/>
                  <a:pt x="111" y="5"/>
                  <a:pt x="111" y="12"/>
                </a:cubicBezTo>
                <a:lnTo>
                  <a:pt x="111"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2"/>
          <p:cNvSpPr>
            <a:spLocks/>
          </p:cNvSpPr>
          <p:nvPr/>
        </p:nvSpPr>
        <p:spPr bwMode="auto">
          <a:xfrm>
            <a:off x="5072063" y="2324100"/>
            <a:ext cx="112713" cy="90488"/>
          </a:xfrm>
          <a:custGeom>
            <a:avLst/>
            <a:gdLst>
              <a:gd name="T0" fmla="*/ 110 w 110"/>
              <a:gd name="T1" fmla="*/ 76 h 88"/>
              <a:gd name="T2" fmla="*/ 99 w 110"/>
              <a:gd name="T3" fmla="*/ 88 h 88"/>
              <a:gd name="T4" fmla="*/ 11 w 110"/>
              <a:gd name="T5" fmla="*/ 88 h 88"/>
              <a:gd name="T6" fmla="*/ 0 w 110"/>
              <a:gd name="T7" fmla="*/ 76 h 88"/>
              <a:gd name="T8" fmla="*/ 0 w 110"/>
              <a:gd name="T9" fmla="*/ 12 h 88"/>
              <a:gd name="T10" fmla="*/ 11 w 110"/>
              <a:gd name="T11" fmla="*/ 0 h 88"/>
              <a:gd name="T12" fmla="*/ 99 w 110"/>
              <a:gd name="T13" fmla="*/ 0 h 88"/>
              <a:gd name="T14" fmla="*/ 110 w 110"/>
              <a:gd name="T15" fmla="*/ 12 h 88"/>
              <a:gd name="T16" fmla="*/ 110 w 110"/>
              <a:gd name="T17"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8">
                <a:moveTo>
                  <a:pt x="110" y="76"/>
                </a:moveTo>
                <a:cubicBezTo>
                  <a:pt x="110" y="83"/>
                  <a:pt x="105" y="88"/>
                  <a:pt x="99" y="88"/>
                </a:cubicBezTo>
                <a:lnTo>
                  <a:pt x="11" y="88"/>
                </a:lnTo>
                <a:cubicBezTo>
                  <a:pt x="5" y="88"/>
                  <a:pt x="0" y="83"/>
                  <a:pt x="0" y="76"/>
                </a:cubicBezTo>
                <a:lnTo>
                  <a:pt x="0" y="12"/>
                </a:lnTo>
                <a:cubicBezTo>
                  <a:pt x="0" y="5"/>
                  <a:pt x="5" y="0"/>
                  <a:pt x="11" y="0"/>
                </a:cubicBezTo>
                <a:lnTo>
                  <a:pt x="99" y="0"/>
                </a:lnTo>
                <a:cubicBezTo>
                  <a:pt x="105" y="0"/>
                  <a:pt x="110" y="5"/>
                  <a:pt x="110" y="12"/>
                </a:cubicBezTo>
                <a:lnTo>
                  <a:pt x="110" y="76"/>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Freeform 24"/>
          <p:cNvSpPr>
            <a:spLocks/>
          </p:cNvSpPr>
          <p:nvPr/>
        </p:nvSpPr>
        <p:spPr bwMode="auto">
          <a:xfrm>
            <a:off x="6483350" y="1892300"/>
            <a:ext cx="623888" cy="681038"/>
          </a:xfrm>
          <a:custGeom>
            <a:avLst/>
            <a:gdLst>
              <a:gd name="T0" fmla="*/ 493 w 610"/>
              <a:gd name="T1" fmla="*/ 455 h 669"/>
              <a:gd name="T2" fmla="*/ 516 w 610"/>
              <a:gd name="T3" fmla="*/ 402 h 669"/>
              <a:gd name="T4" fmla="*/ 610 w 610"/>
              <a:gd name="T5" fmla="*/ 369 h 669"/>
              <a:gd name="T6" fmla="*/ 610 w 610"/>
              <a:gd name="T7" fmla="*/ 294 h 669"/>
              <a:gd name="T8" fmla="*/ 600 w 610"/>
              <a:gd name="T9" fmla="*/ 290 h 669"/>
              <a:gd name="T10" fmla="*/ 518 w 610"/>
              <a:gd name="T11" fmla="*/ 262 h 669"/>
              <a:gd name="T12" fmla="*/ 495 w 610"/>
              <a:gd name="T13" fmla="*/ 209 h 669"/>
              <a:gd name="T14" fmla="*/ 537 w 610"/>
              <a:gd name="T15" fmla="*/ 120 h 669"/>
              <a:gd name="T16" fmla="*/ 485 w 610"/>
              <a:gd name="T17" fmla="*/ 68 h 669"/>
              <a:gd name="T18" fmla="*/ 473 w 610"/>
              <a:gd name="T19" fmla="*/ 74 h 669"/>
              <a:gd name="T20" fmla="*/ 396 w 610"/>
              <a:gd name="T21" fmla="*/ 114 h 669"/>
              <a:gd name="T22" fmla="*/ 343 w 610"/>
              <a:gd name="T23" fmla="*/ 91 h 669"/>
              <a:gd name="T24" fmla="*/ 308 w 610"/>
              <a:gd name="T25" fmla="*/ 0 h 669"/>
              <a:gd name="T26" fmla="*/ 231 w 610"/>
              <a:gd name="T27" fmla="*/ 0 h 669"/>
              <a:gd name="T28" fmla="*/ 228 w 610"/>
              <a:gd name="T29" fmla="*/ 10 h 669"/>
              <a:gd name="T30" fmla="*/ 196 w 610"/>
              <a:gd name="T31" fmla="*/ 89 h 669"/>
              <a:gd name="T32" fmla="*/ 143 w 610"/>
              <a:gd name="T33" fmla="*/ 112 h 669"/>
              <a:gd name="T34" fmla="*/ 53 w 610"/>
              <a:gd name="T35" fmla="*/ 73 h 669"/>
              <a:gd name="T36" fmla="*/ 0 w 610"/>
              <a:gd name="T37" fmla="*/ 125 h 669"/>
              <a:gd name="T38" fmla="*/ 5 w 610"/>
              <a:gd name="T39" fmla="*/ 135 h 669"/>
              <a:gd name="T40" fmla="*/ 30 w 610"/>
              <a:gd name="T41" fmla="*/ 181 h 669"/>
              <a:gd name="T42" fmla="*/ 168 w 610"/>
              <a:gd name="T43" fmla="*/ 147 h 669"/>
              <a:gd name="T44" fmla="*/ 346 w 610"/>
              <a:gd name="T45" fmla="*/ 219 h 669"/>
              <a:gd name="T46" fmla="*/ 379 w 610"/>
              <a:gd name="T47" fmla="*/ 247 h 669"/>
              <a:gd name="T48" fmla="*/ 392 w 610"/>
              <a:gd name="T49" fmla="*/ 267 h 669"/>
              <a:gd name="T50" fmla="*/ 358 w 610"/>
              <a:gd name="T51" fmla="*/ 440 h 669"/>
              <a:gd name="T52" fmla="*/ 219 w 610"/>
              <a:gd name="T53" fmla="*/ 460 h 669"/>
              <a:gd name="T54" fmla="*/ 209 w 610"/>
              <a:gd name="T55" fmla="*/ 455 h 669"/>
              <a:gd name="T56" fmla="*/ 180 w 610"/>
              <a:gd name="T57" fmla="*/ 434 h 669"/>
              <a:gd name="T58" fmla="*/ 170 w 610"/>
              <a:gd name="T59" fmla="*/ 430 h 669"/>
              <a:gd name="T60" fmla="*/ 140 w 610"/>
              <a:gd name="T61" fmla="*/ 444 h 669"/>
              <a:gd name="T62" fmla="*/ 137 w 610"/>
              <a:gd name="T63" fmla="*/ 447 h 669"/>
              <a:gd name="T64" fmla="*/ 26 w 610"/>
              <a:gd name="T65" fmla="*/ 518 h 669"/>
              <a:gd name="T66" fmla="*/ 7 w 610"/>
              <a:gd name="T67" fmla="*/ 547 h 669"/>
              <a:gd name="T68" fmla="*/ 61 w 610"/>
              <a:gd name="T69" fmla="*/ 602 h 669"/>
              <a:gd name="T70" fmla="*/ 71 w 610"/>
              <a:gd name="T71" fmla="*/ 597 h 669"/>
              <a:gd name="T72" fmla="*/ 148 w 610"/>
              <a:gd name="T73" fmla="*/ 557 h 669"/>
              <a:gd name="T74" fmla="*/ 201 w 610"/>
              <a:gd name="T75" fmla="*/ 579 h 669"/>
              <a:gd name="T76" fmla="*/ 231 w 610"/>
              <a:gd name="T77" fmla="*/ 669 h 669"/>
              <a:gd name="T78" fmla="*/ 308 w 610"/>
              <a:gd name="T79" fmla="*/ 669 h 669"/>
              <a:gd name="T80" fmla="*/ 312 w 610"/>
              <a:gd name="T81" fmla="*/ 660 h 669"/>
              <a:gd name="T82" fmla="*/ 340 w 610"/>
              <a:gd name="T83" fmla="*/ 579 h 669"/>
              <a:gd name="T84" fmla="*/ 392 w 610"/>
              <a:gd name="T85" fmla="*/ 556 h 669"/>
              <a:gd name="T86" fmla="*/ 483 w 610"/>
              <a:gd name="T87" fmla="*/ 595 h 669"/>
              <a:gd name="T88" fmla="*/ 536 w 610"/>
              <a:gd name="T89" fmla="*/ 542 h 669"/>
              <a:gd name="T90" fmla="*/ 531 w 610"/>
              <a:gd name="T91" fmla="*/ 533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4"/>
                </a:lnTo>
                <a:lnTo>
                  <a:pt x="600" y="290"/>
                </a:lnTo>
                <a:lnTo>
                  <a:pt x="518" y="262"/>
                </a:lnTo>
                <a:lnTo>
                  <a:pt x="495" y="209"/>
                </a:lnTo>
                <a:lnTo>
                  <a:pt x="537" y="120"/>
                </a:lnTo>
                <a:lnTo>
                  <a:pt x="485" y="68"/>
                </a:lnTo>
                <a:lnTo>
                  <a:pt x="473" y="74"/>
                </a:lnTo>
                <a:lnTo>
                  <a:pt x="396" y="114"/>
                </a:lnTo>
                <a:lnTo>
                  <a:pt x="343" y="91"/>
                </a:lnTo>
                <a:lnTo>
                  <a:pt x="308" y="0"/>
                </a:lnTo>
                <a:lnTo>
                  <a:pt x="231" y="0"/>
                </a:lnTo>
                <a:lnTo>
                  <a:pt x="228" y="10"/>
                </a:lnTo>
                <a:lnTo>
                  <a:pt x="196" y="89"/>
                </a:lnTo>
                <a:lnTo>
                  <a:pt x="143" y="112"/>
                </a:lnTo>
                <a:lnTo>
                  <a:pt x="53" y="73"/>
                </a:lnTo>
                <a:lnTo>
                  <a:pt x="0" y="125"/>
                </a:lnTo>
                <a:lnTo>
                  <a:pt x="5" y="135"/>
                </a:lnTo>
                <a:lnTo>
                  <a:pt x="30" y="181"/>
                </a:lnTo>
                <a:cubicBezTo>
                  <a:pt x="73" y="157"/>
                  <a:pt x="119" y="147"/>
                  <a:pt x="168" y="147"/>
                </a:cubicBezTo>
                <a:cubicBezTo>
                  <a:pt x="236" y="150"/>
                  <a:pt x="298" y="175"/>
                  <a:pt x="346" y="219"/>
                </a:cubicBezTo>
                <a:cubicBezTo>
                  <a:pt x="356" y="228"/>
                  <a:pt x="369" y="234"/>
                  <a:pt x="379" y="247"/>
                </a:cubicBezTo>
                <a:cubicBezTo>
                  <a:pt x="384" y="252"/>
                  <a:pt x="389" y="261"/>
                  <a:pt x="392" y="267"/>
                </a:cubicBezTo>
                <a:cubicBezTo>
                  <a:pt x="425" y="325"/>
                  <a:pt x="412" y="397"/>
                  <a:pt x="358" y="440"/>
                </a:cubicBezTo>
                <a:cubicBezTo>
                  <a:pt x="318" y="473"/>
                  <a:pt x="262" y="478"/>
                  <a:pt x="219" y="460"/>
                </a:cubicBezTo>
                <a:cubicBezTo>
                  <a:pt x="214" y="457"/>
                  <a:pt x="211" y="457"/>
                  <a:pt x="209" y="455"/>
                </a:cubicBezTo>
                <a:cubicBezTo>
                  <a:pt x="199" y="450"/>
                  <a:pt x="188" y="442"/>
                  <a:pt x="180" y="434"/>
                </a:cubicBezTo>
                <a:cubicBezTo>
                  <a:pt x="176" y="434"/>
                  <a:pt x="175" y="430"/>
                  <a:pt x="170" y="430"/>
                </a:cubicBezTo>
                <a:cubicBezTo>
                  <a:pt x="160" y="430"/>
                  <a:pt x="147" y="435"/>
                  <a:pt x="140" y="444"/>
                </a:cubicBezTo>
                <a:lnTo>
                  <a:pt x="137" y="447"/>
                </a:lnTo>
                <a:cubicBezTo>
                  <a:pt x="104" y="480"/>
                  <a:pt x="66" y="505"/>
                  <a:pt x="26" y="518"/>
                </a:cubicBezTo>
                <a:lnTo>
                  <a:pt x="7" y="547"/>
                </a:lnTo>
                <a:lnTo>
                  <a:pt x="61" y="602"/>
                </a:lnTo>
                <a:lnTo>
                  <a:pt x="71" y="597"/>
                </a:lnTo>
                <a:lnTo>
                  <a:pt x="148" y="557"/>
                </a:lnTo>
                <a:lnTo>
                  <a:pt x="201" y="579"/>
                </a:lnTo>
                <a:lnTo>
                  <a:pt x="231" y="669"/>
                </a:lnTo>
                <a:lnTo>
                  <a:pt x="308" y="669"/>
                </a:lnTo>
                <a:lnTo>
                  <a:pt x="312" y="660"/>
                </a:lnTo>
                <a:lnTo>
                  <a:pt x="340" y="579"/>
                </a:lnTo>
                <a:lnTo>
                  <a:pt x="392" y="556"/>
                </a:lnTo>
                <a:lnTo>
                  <a:pt x="483" y="595"/>
                </a:lnTo>
                <a:lnTo>
                  <a:pt x="536" y="542"/>
                </a:lnTo>
                <a:lnTo>
                  <a:pt x="531" y="533"/>
                </a:lnTo>
                <a:lnTo>
                  <a:pt x="493" y="455"/>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5"/>
          <p:cNvSpPr>
            <a:spLocks/>
          </p:cNvSpPr>
          <p:nvPr/>
        </p:nvSpPr>
        <p:spPr bwMode="auto">
          <a:xfrm>
            <a:off x="6267450" y="2139950"/>
            <a:ext cx="512763" cy="184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1 w 501"/>
              <a:gd name="T15" fmla="*/ 106 h 180"/>
              <a:gd name="T16" fmla="*/ 496 w 501"/>
              <a:gd name="T17" fmla="*/ 106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4"/>
                  <a:pt x="10" y="64"/>
                  <a:pt x="5" y="73"/>
                </a:cubicBezTo>
                <a:cubicBezTo>
                  <a:pt x="2" y="76"/>
                  <a:pt x="0" y="81"/>
                  <a:pt x="0" y="86"/>
                </a:cubicBezTo>
                <a:cubicBezTo>
                  <a:pt x="0" y="91"/>
                  <a:pt x="3" y="96"/>
                  <a:pt x="5" y="99"/>
                </a:cubicBezTo>
                <a:cubicBezTo>
                  <a:pt x="76" y="176"/>
                  <a:pt x="191" y="180"/>
                  <a:pt x="264" y="104"/>
                </a:cubicBezTo>
                <a:lnTo>
                  <a:pt x="264" y="101"/>
                </a:lnTo>
                <a:cubicBezTo>
                  <a:pt x="323" y="41"/>
                  <a:pt x="415" y="41"/>
                  <a:pt x="471" y="106"/>
                </a:cubicBezTo>
                <a:cubicBezTo>
                  <a:pt x="480" y="114"/>
                  <a:pt x="491" y="114"/>
                  <a:pt x="496" y="106"/>
                </a:cubicBezTo>
                <a:cubicBezTo>
                  <a:pt x="500" y="102"/>
                  <a:pt x="501" y="97"/>
                  <a:pt x="501" y="92"/>
                </a:cubicBezTo>
                <a:cubicBezTo>
                  <a:pt x="501" y="87"/>
                  <a:pt x="498" y="83"/>
                  <a:pt x="496" y="79"/>
                </a:cubicBezTo>
                <a:cubicBezTo>
                  <a:pt x="429" y="2"/>
                  <a:pt x="313" y="0"/>
                  <a:pt x="241" y="76"/>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
          <p:cNvSpPr>
            <a:spLocks/>
          </p:cNvSpPr>
          <p:nvPr/>
        </p:nvSpPr>
        <p:spPr bwMode="auto">
          <a:xfrm>
            <a:off x="6223000" y="2249488"/>
            <a:ext cx="517525" cy="146050"/>
          </a:xfrm>
          <a:custGeom>
            <a:avLst/>
            <a:gdLst>
              <a:gd name="T0" fmla="*/ 413 w 506"/>
              <a:gd name="T1" fmla="*/ 0 h 144"/>
              <a:gd name="T2" fmla="*/ 331 w 506"/>
              <a:gd name="T3" fmla="*/ 35 h 144"/>
              <a:gd name="T4" fmla="*/ 324 w 506"/>
              <a:gd name="T5" fmla="*/ 41 h 144"/>
              <a:gd name="T6" fmla="*/ 173 w 506"/>
              <a:gd name="T7" fmla="*/ 104 h 144"/>
              <a:gd name="T8" fmla="*/ 24 w 506"/>
              <a:gd name="T9" fmla="*/ 33 h 144"/>
              <a:gd name="T10" fmla="*/ 0 w 506"/>
              <a:gd name="T11" fmla="*/ 33 h 144"/>
              <a:gd name="T12" fmla="*/ 0 w 506"/>
              <a:gd name="T13" fmla="*/ 46 h 144"/>
              <a:gd name="T14" fmla="*/ 4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1"/>
                </a:lnTo>
                <a:cubicBezTo>
                  <a:pt x="285" y="84"/>
                  <a:pt x="229" y="107"/>
                  <a:pt x="173" y="104"/>
                </a:cubicBezTo>
                <a:cubicBezTo>
                  <a:pt x="115" y="104"/>
                  <a:pt x="64" y="76"/>
                  <a:pt x="24" y="33"/>
                </a:cubicBezTo>
                <a:cubicBezTo>
                  <a:pt x="16" y="25"/>
                  <a:pt x="4" y="25"/>
                  <a:pt x="0" y="33"/>
                </a:cubicBezTo>
                <a:cubicBezTo>
                  <a:pt x="0" y="37"/>
                  <a:pt x="0" y="41"/>
                  <a:pt x="0" y="46"/>
                </a:cubicBezTo>
                <a:cubicBezTo>
                  <a:pt x="0" y="51"/>
                  <a:pt x="3" y="56"/>
                  <a:pt x="4" y="60"/>
                </a:cubicBezTo>
                <a:cubicBezTo>
                  <a:pt x="51" y="111"/>
                  <a:pt x="112" y="140"/>
                  <a:pt x="178" y="140"/>
                </a:cubicBezTo>
                <a:cubicBezTo>
                  <a:pt x="243" y="144"/>
                  <a:pt x="303" y="116"/>
                  <a:pt x="354" y="65"/>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7"/>
          <p:cNvSpPr>
            <a:spLocks/>
          </p:cNvSpPr>
          <p:nvPr/>
        </p:nvSpPr>
        <p:spPr bwMode="auto">
          <a:xfrm>
            <a:off x="6315075" y="2073275"/>
            <a:ext cx="511175" cy="146050"/>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2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6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7"/>
                  <a:pt x="109" y="107"/>
                  <a:pt x="86" y="107"/>
                </a:cubicBezTo>
                <a:cubicBezTo>
                  <a:pt x="63" y="107"/>
                  <a:pt x="48" y="96"/>
                  <a:pt x="30" y="79"/>
                </a:cubicBezTo>
                <a:cubicBezTo>
                  <a:pt x="22" y="71"/>
                  <a:pt x="10" y="71"/>
                  <a:pt x="5" y="79"/>
                </a:cubicBezTo>
                <a:cubicBezTo>
                  <a:pt x="2" y="83"/>
                  <a:pt x="0" y="88"/>
                  <a:pt x="0" y="92"/>
                </a:cubicBezTo>
                <a:cubicBezTo>
                  <a:pt x="0" y="97"/>
                  <a:pt x="3" y="102"/>
                  <a:pt x="5" y="106"/>
                </a:cubicBezTo>
                <a:cubicBezTo>
                  <a:pt x="28" y="130"/>
                  <a:pt x="56" y="144"/>
                  <a:pt x="86" y="144"/>
                </a:cubicBezTo>
                <a:cubicBezTo>
                  <a:pt x="119" y="144"/>
                  <a:pt x="145" y="134"/>
                  <a:pt x="168" y="109"/>
                </a:cubicBezTo>
                <a:lnTo>
                  <a:pt x="172" y="106"/>
                </a:lnTo>
                <a:cubicBezTo>
                  <a:pt x="172" y="106"/>
                  <a:pt x="175" y="106"/>
                  <a:pt x="175" y="102"/>
                </a:cubicBezTo>
                <a:cubicBezTo>
                  <a:pt x="214" y="59"/>
                  <a:pt x="271" y="36"/>
                  <a:pt x="327" y="36"/>
                </a:cubicBezTo>
                <a:cubicBezTo>
                  <a:pt x="384" y="36"/>
                  <a:pt x="435" y="64"/>
                  <a:pt x="472" y="107"/>
                </a:cubicBezTo>
                <a:cubicBezTo>
                  <a:pt x="480" y="116"/>
                  <a:pt x="491" y="116"/>
                  <a:pt x="496" y="107"/>
                </a:cubicBezTo>
                <a:cubicBezTo>
                  <a:pt x="500" y="104"/>
                  <a:pt x="501" y="99"/>
                  <a:pt x="501" y="94"/>
                </a:cubicBezTo>
                <a:cubicBezTo>
                  <a:pt x="501" y="89"/>
                  <a:pt x="501" y="86"/>
                  <a:pt x="500" y="81"/>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Freeform 42"/>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6508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content &amp; slides on github</a:t>
            </a:r>
          </a:p>
        </p:txBody>
      </p:sp>
      <p:sp>
        <p:nvSpPr>
          <p:cNvPr id="5" name="Content Placeholder 4"/>
          <p:cNvSpPr>
            <a:spLocks noGrp="1"/>
          </p:cNvSpPr>
          <p:nvPr>
            <p:ph idx="1"/>
          </p:nvPr>
        </p:nvSpPr>
        <p:spPr/>
        <p:txBody>
          <a:bodyPr>
            <a:normAutofit fontScale="92500" lnSpcReduction="10000"/>
          </a:bodyPr>
          <a:lstStyle/>
          <a:p>
            <a:pPr marL="0" indent="0">
              <a:buNone/>
            </a:pPr>
            <a:r>
              <a:rPr lang="en-US" dirty="0"/>
              <a:t>Latest Release is at </a:t>
            </a:r>
            <a:r>
              <a:rPr lang="en-US" dirty="0">
                <a:hlinkClick r:id="rId2"/>
              </a:rPr>
              <a:t>http://aka.ms/MicrosoftIntelIoTCamp</a:t>
            </a:r>
            <a:endParaRPr lang="en-US" dirty="0"/>
          </a:p>
          <a:p>
            <a:pPr marL="0" indent="0">
              <a:buNone/>
            </a:pPr>
            <a:endParaRPr lang="en-US" dirty="0"/>
          </a:p>
          <a:p>
            <a:r>
              <a:rPr lang="en-US" dirty="0"/>
              <a:t>Contains a downloadable MicrosoftIntelIoTCamp.zip file </a:t>
            </a:r>
          </a:p>
          <a:p>
            <a:r>
              <a:rPr lang="en-US" dirty="0"/>
              <a:t>Attendees should download the .zip file and extract it locally</a:t>
            </a:r>
          </a:p>
          <a:p>
            <a:r>
              <a:rPr lang="en-US" dirty="0"/>
              <a:t>Zip file contains all the lab files, assets, instructions, solutions, etc.</a:t>
            </a:r>
          </a:p>
          <a:p>
            <a:pPr marL="0" indent="0">
              <a:buNone/>
            </a:pPr>
            <a:endParaRPr lang="en-US" dirty="0"/>
          </a:p>
          <a:p>
            <a:pPr marL="0" indent="0">
              <a:buNone/>
            </a:pPr>
            <a:r>
              <a:rPr lang="en-US" dirty="0"/>
              <a:t>Lab Source is on GitHub : </a:t>
            </a:r>
            <a:r>
              <a:rPr lang="en-US" dirty="0">
                <a:hlinkClick r:id="rId3"/>
              </a:rPr>
              <a:t>http://github.com/dxcamps/MicrosoftIntelIoTCamp</a:t>
            </a:r>
            <a:endParaRPr lang="en-US" dirty="0"/>
          </a:p>
          <a:p>
            <a:pPr marL="0" indent="0">
              <a:buNone/>
            </a:pPr>
            <a:endParaRPr lang="en-US" dirty="0"/>
          </a:p>
          <a:p>
            <a:pPr marL="0" indent="0">
              <a:buNone/>
            </a:pPr>
            <a:r>
              <a:rPr lang="en-US" dirty="0"/>
              <a:t>If you want to make fixes to the lab, fork it and issue a pull request.  </a:t>
            </a:r>
          </a:p>
        </p:txBody>
      </p:sp>
    </p:spTree>
    <p:extLst>
      <p:ext uri="{BB962C8B-B14F-4D97-AF65-F5344CB8AC3E}">
        <p14:creationId xmlns:p14="http://schemas.microsoft.com/office/powerpoint/2010/main" val="1931973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Presentations</a:t>
            </a:r>
          </a:p>
        </p:txBody>
      </p:sp>
      <p:sp>
        <p:nvSpPr>
          <p:cNvPr id="3" name="Content Placeholder 2"/>
          <p:cNvSpPr>
            <a:spLocks noGrp="1"/>
          </p:cNvSpPr>
          <p:nvPr>
            <p:ph idx="1"/>
          </p:nvPr>
        </p:nvSpPr>
        <p:spPr/>
        <p:txBody>
          <a:bodyPr>
            <a:noAutofit/>
          </a:bodyPr>
          <a:lstStyle/>
          <a:p>
            <a:r>
              <a:rPr lang="en-US" sz="2300" dirty="0"/>
              <a:t>Main Microsoft Presentation: </a:t>
            </a:r>
            <a:r>
              <a:rPr lang="en-US" sz="2300" dirty="0">
                <a:hlinkClick r:id="rId2"/>
              </a:rPr>
              <a:t>Slides/MicrosoftAzureIoTOverview.pptx</a:t>
            </a:r>
            <a:endParaRPr lang="en-US" sz="2300" dirty="0"/>
          </a:p>
          <a:p>
            <a:endParaRPr lang="en-US" sz="2300" dirty="0"/>
          </a:p>
          <a:p>
            <a:r>
              <a:rPr lang="en-US" sz="2300" dirty="0"/>
              <a:t>For the most part, this is the exact same deck presented by Cameron Skinner and Doug Seven at BUILD 2016.  You can watch the presentation here:   </a:t>
            </a:r>
            <a:r>
              <a:rPr lang="en-US" sz="2300" dirty="0">
                <a:hlinkClick r:id="rId3"/>
              </a:rPr>
              <a:t>//BUILD 2016 Session B815</a:t>
            </a:r>
            <a:endParaRPr lang="en-US" sz="2300" dirty="0"/>
          </a:p>
          <a:p>
            <a:endParaRPr lang="en-US" sz="2300" dirty="0"/>
          </a:p>
          <a:p>
            <a:r>
              <a:rPr lang="en-US" sz="2300" dirty="0"/>
              <a:t>NOTE: THE DEVICE MANAGEMENT FEATURES HAVE CHANGED.  FEEL FREE TO TRIM THIS SESSION DOWN TO JUST FYI, OR UPDATE WITH MORE CURRENT SLIDES.</a:t>
            </a:r>
          </a:p>
          <a:p>
            <a:endParaRPr lang="en-US" sz="2300" dirty="0"/>
          </a:p>
          <a:p>
            <a:r>
              <a:rPr lang="en-US" sz="2300" dirty="0"/>
              <a:t>There is a “</a:t>
            </a:r>
            <a:r>
              <a:rPr lang="en-US" sz="2300" dirty="0">
                <a:hlinkClick r:id="rId4"/>
              </a:rPr>
              <a:t>Microsoft Intel IoT Camp Gateway Overview.pdf</a:t>
            </a:r>
            <a:r>
              <a:rPr lang="en-US" sz="2300" dirty="0"/>
              <a:t>“ from Intel that cover’s Intel’s IoT approach</a:t>
            </a:r>
          </a:p>
        </p:txBody>
      </p:sp>
    </p:spTree>
    <p:extLst>
      <p:ext uri="{BB962C8B-B14F-4D97-AF65-F5344CB8AC3E}">
        <p14:creationId xmlns:p14="http://schemas.microsoft.com/office/powerpoint/2010/main" val="3217218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Lab</a:t>
            </a:r>
          </a:p>
        </p:txBody>
      </p:sp>
      <p:sp>
        <p:nvSpPr>
          <p:cNvPr id="3" name="Content Placeholder 2"/>
          <p:cNvSpPr>
            <a:spLocks noGrp="1"/>
          </p:cNvSpPr>
          <p:nvPr>
            <p:ph idx="1"/>
          </p:nvPr>
        </p:nvSpPr>
        <p:spPr/>
        <p:txBody>
          <a:bodyPr/>
          <a:lstStyle/>
          <a:p>
            <a:r>
              <a:rPr lang="en-US" dirty="0"/>
              <a:t>This is a comprehensive lab with a LOT of steps</a:t>
            </a:r>
          </a:p>
          <a:p>
            <a:pPr lvl="1"/>
            <a:r>
              <a:rPr lang="en-US" dirty="0"/>
              <a:t>The good part is that attendees get exposed to a LOT of Azure</a:t>
            </a:r>
          </a:p>
          <a:p>
            <a:pPr lvl="1"/>
            <a:r>
              <a:rPr lang="en-US" dirty="0"/>
              <a:t>The bad part is that it takes a long time and many attendees won’t complete it in the time</a:t>
            </a:r>
          </a:p>
          <a:p>
            <a:pPr lvl="1"/>
            <a:endParaRPr lang="en-US" dirty="0"/>
          </a:p>
          <a:p>
            <a:r>
              <a:rPr lang="en-US" dirty="0"/>
              <a:t>Ensure optimum time for the labs by keeping the presentations to a minimum</a:t>
            </a:r>
          </a:p>
          <a:p>
            <a:endParaRPr lang="en-US" dirty="0"/>
          </a:p>
          <a:p>
            <a:r>
              <a:rPr lang="en-US" dirty="0"/>
              <a:t>Lab instructions are in /HOLs/readme.htm (</a:t>
            </a:r>
            <a:r>
              <a:rPr lang="en-US" dirty="0">
                <a:hlinkClick r:id="rId2"/>
              </a:rPr>
              <a:t>or .md in the source</a:t>
            </a:r>
            <a:r>
              <a:rPr lang="en-US" dirty="0"/>
              <a:t>)</a:t>
            </a:r>
          </a:p>
        </p:txBody>
      </p:sp>
    </p:spTree>
    <p:extLst>
      <p:ext uri="{BB962C8B-B14F-4D97-AF65-F5344CB8AC3E}">
        <p14:creationId xmlns:p14="http://schemas.microsoft.com/office/powerpoint/2010/main" val="1849837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0" y="487"/>
            <a:ext cx="12192000"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pic>
        <p:nvPicPr>
          <p:cNvPr id="54" name="Arduino 101"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a:off x="1345982" y="4668934"/>
            <a:ext cx="1264855" cy="900407"/>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ove Base Shield and Label"/>
          <p:cNvGrpSpPr/>
          <p:nvPr/>
        </p:nvGrpSpPr>
        <p:grpSpPr>
          <a:xfrm>
            <a:off x="869140" y="4348175"/>
            <a:ext cx="1740763" cy="1254981"/>
            <a:chOff x="886567" y="4434868"/>
            <a:chExt cx="1775669" cy="1280146"/>
          </a:xfrm>
        </p:grpSpPr>
        <p:grpSp>
          <p:nvGrpSpPr>
            <p:cNvPr id="55" name="Grove Base Shield"/>
            <p:cNvGrpSpPr>
              <a:grpSpLocks noChangeAspect="1"/>
            </p:cNvGrpSpPr>
            <p:nvPr/>
          </p:nvGrpSpPr>
          <p:grpSpPr>
            <a:xfrm>
              <a:off x="1460892" y="4762706"/>
              <a:ext cx="1201344" cy="952308"/>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27" name="Arduino Grove Label"/>
            <p:cNvSpPr txBox="1"/>
            <p:nvPr/>
          </p:nvSpPr>
          <p:spPr>
            <a:xfrm>
              <a:off x="886567" y="4434868"/>
              <a:ext cx="1094085" cy="350264"/>
            </a:xfrm>
            <a:prstGeom prst="rect">
              <a:avLst/>
            </a:prstGeom>
            <a:noFill/>
          </p:spPr>
          <p:txBody>
            <a:bodyPr wrap="none" rtlCol="0">
              <a:spAutoFit/>
            </a:bodyPr>
            <a:lstStyle/>
            <a:p>
              <a:pPr algn="ctr" defTabSz="914225"/>
              <a:r>
                <a:rPr lang="en-US" sz="800" kern="0" dirty="0">
                  <a:solidFill>
                    <a:sysClr val="windowText" lastClr="000000"/>
                  </a:solidFill>
                </a:rPr>
                <a:t>Arduino 101</a:t>
              </a:r>
              <a:br>
                <a:rPr lang="en-US" sz="800" kern="0" dirty="0">
                  <a:solidFill>
                    <a:sysClr val="windowText" lastClr="000000"/>
                  </a:solidFill>
                </a:rPr>
              </a:br>
              <a:r>
                <a:rPr lang="en-US" sz="800" kern="0" dirty="0">
                  <a:solidFill>
                    <a:sysClr val="windowText" lastClr="000000"/>
                  </a:solidFill>
                </a:rPr>
                <a:t>&amp; Grove Base Shield</a:t>
              </a:r>
            </a:p>
          </p:txBody>
        </p:sp>
      </p:grpSp>
      <p:grpSp>
        <p:nvGrpSpPr>
          <p:cNvPr id="21" name="Resource Group"/>
          <p:cNvGrpSpPr/>
          <p:nvPr/>
        </p:nvGrpSpPr>
        <p:grpSpPr>
          <a:xfrm>
            <a:off x="4069840" y="125625"/>
            <a:ext cx="7950743" cy="6580667"/>
            <a:chOff x="4069552" y="125156"/>
            <a:chExt cx="7951871" cy="6581600"/>
          </a:xfrm>
        </p:grpSpPr>
        <p:sp>
          <p:nvSpPr>
            <p:cNvPr id="17" name="Rectangle: Rounded Corners 16"/>
            <p:cNvSpPr/>
            <p:nvPr/>
          </p:nvSpPr>
          <p:spPr>
            <a:xfrm>
              <a:off x="4069552" y="125156"/>
              <a:ext cx="7951871" cy="6581600"/>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 name="Group 1"/>
            <p:cNvGrpSpPr/>
            <p:nvPr/>
          </p:nvGrpSpPr>
          <p:grpSpPr>
            <a:xfrm>
              <a:off x="4344298" y="235849"/>
              <a:ext cx="1689975" cy="531812"/>
              <a:chOff x="4344298" y="941818"/>
              <a:chExt cx="1689975" cy="531812"/>
            </a:xfrm>
          </p:grpSpPr>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437" name="TextBox 436"/>
              <p:cNvSpPr txBox="1"/>
              <p:nvPr/>
            </p:nvSpPr>
            <p:spPr>
              <a:xfrm>
                <a:off x="4613691" y="941818"/>
                <a:ext cx="1420582" cy="531812"/>
              </a:xfrm>
              <a:prstGeom prst="rect">
                <a:avLst/>
              </a:prstGeom>
              <a:noFill/>
            </p:spPr>
            <p:txBody>
              <a:bodyPr wrap="none" rtlCol="0">
                <a:spAutoFit/>
              </a:bodyPr>
              <a:lstStyle/>
              <a:p>
                <a:pPr algn="ctr" defTabSz="914225"/>
                <a:r>
                  <a:rPr lang="en-US" sz="1400" kern="0" dirty="0">
                    <a:solidFill>
                      <a:sysClr val="windowText" lastClr="000000"/>
                    </a:solidFill>
                  </a:rPr>
                  <a:t>Resource Group</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group</a:t>
                </a:r>
              </a:p>
            </p:txBody>
          </p:sp>
        </p:grpSp>
      </p:grpSp>
      <p:grpSp>
        <p:nvGrpSpPr>
          <p:cNvPr id="94" name="Event Hub Namespace"/>
          <p:cNvGrpSpPr/>
          <p:nvPr/>
        </p:nvGrpSpPr>
        <p:grpSpPr>
          <a:xfrm>
            <a:off x="6057004" y="3691143"/>
            <a:ext cx="1406479" cy="2501761"/>
            <a:chOff x="6056998" y="3691180"/>
            <a:chExt cx="1406679" cy="2502116"/>
          </a:xfrm>
        </p:grpSpPr>
        <p:sp>
          <p:nvSpPr>
            <p:cNvPr id="362" name="Rectangle: Rounded Corners 361"/>
            <p:cNvSpPr/>
            <p:nvPr/>
          </p:nvSpPr>
          <p:spPr>
            <a:xfrm>
              <a:off x="6056998" y="3691180"/>
              <a:ext cx="1395196" cy="250211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65" name="TextBox 364"/>
            <p:cNvSpPr txBox="1"/>
            <p:nvPr/>
          </p:nvSpPr>
          <p:spPr>
            <a:xfrm rot="5400000">
              <a:off x="6233404" y="4793820"/>
              <a:ext cx="1928733" cy="531812"/>
            </a:xfrm>
            <a:prstGeom prst="rect">
              <a:avLst/>
            </a:prstGeom>
            <a:noFill/>
          </p:spPr>
          <p:txBody>
            <a:bodyPr wrap="none" rtlCol="0">
              <a:spAutoFit/>
            </a:bodyPr>
            <a:lstStyle/>
            <a:p>
              <a:pPr defTabSz="914225"/>
              <a:r>
                <a:rPr lang="en-US" sz="1400" kern="0" dirty="0">
                  <a:solidFill>
                    <a:sysClr val="windowText" lastClr="000000"/>
                  </a:solidFill>
                </a:rPr>
                <a:t>Event Hub Namespace</a:t>
              </a:r>
            </a:p>
            <a:p>
              <a:pPr defTabSz="914225"/>
              <a:r>
                <a:rPr lang="en-US" sz="1400" b="1" i="1" kern="0" dirty="0">
                  <a:solidFill>
                    <a:sysClr val="windowText" lastClr="000000"/>
                  </a:solidFill>
                </a:rPr>
                <a:t>&lt;name&gt;</a:t>
              </a:r>
              <a:r>
                <a:rPr lang="en-US" sz="1400" b="1" kern="0" dirty="0">
                  <a:solidFill>
                    <a:sysClr val="windowText" lastClr="000000"/>
                  </a:solidFill>
                </a:rPr>
                <a:t>ns</a:t>
              </a:r>
            </a:p>
          </p:txBody>
        </p:sp>
        <p:sp>
          <p:nvSpPr>
            <p:cNvPr id="368" name="Freeform: Shape 367"/>
            <p:cNvSpPr/>
            <p:nvPr/>
          </p:nvSpPr>
          <p:spPr>
            <a:xfrm>
              <a:off x="6057553" y="3691180"/>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sp>
          <p:nvSpPr>
            <p:cNvPr id="395" name="Event Hubs Icon"/>
            <p:cNvSpPr>
              <a:spLocks noChangeAspect="1"/>
            </p:cNvSpPr>
            <p:nvPr/>
          </p:nvSpPr>
          <p:spPr bwMode="auto">
            <a:xfrm>
              <a:off x="7065955" y="3752417"/>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16" name="App Service Plan"/>
          <p:cNvGrpSpPr/>
          <p:nvPr/>
        </p:nvGrpSpPr>
        <p:grpSpPr>
          <a:xfrm>
            <a:off x="7555778" y="301536"/>
            <a:ext cx="1818809" cy="6269502"/>
            <a:chOff x="7555985" y="907739"/>
            <a:chExt cx="1819067" cy="5663743"/>
          </a:xfrm>
        </p:grpSpPr>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467" name="TextBox 466"/>
            <p:cNvSpPr txBox="1"/>
            <p:nvPr/>
          </p:nvSpPr>
          <p:spPr>
            <a:xfrm rot="5400000">
              <a:off x="8445855" y="1780830"/>
              <a:ext cx="1326581" cy="531812"/>
            </a:xfrm>
            <a:prstGeom prst="rect">
              <a:avLst/>
            </a:prstGeom>
            <a:noFill/>
          </p:spPr>
          <p:txBody>
            <a:bodyPr wrap="none" rtlCol="0">
              <a:spAutoFit/>
            </a:bodyPr>
            <a:lstStyle/>
            <a:p>
              <a:pPr defTabSz="914225"/>
              <a:r>
                <a:rPr lang="en-US" sz="1400" kern="0" dirty="0">
                  <a:solidFill>
                    <a:sysClr val="windowText" lastClr="000000"/>
                  </a:solidFill>
                </a:rPr>
                <a:t>App Service Plan</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plan</a:t>
              </a:r>
              <a:endParaRPr lang="en-US" sz="1400" kern="0" dirty="0">
                <a:solidFill>
                  <a:sysClr val="windowText" lastClr="000000"/>
                </a:solidFill>
              </a:endParaRPr>
            </a:p>
          </p:txBody>
        </p:sp>
        <p:sp>
          <p:nvSpPr>
            <p:cNvPr id="344" name="Freeform: Shape 343"/>
            <p:cNvSpPr/>
            <p:nvPr/>
          </p:nvSpPr>
          <p:spPr>
            <a:xfrm>
              <a:off x="7555985" y="910513"/>
              <a:ext cx="1805215" cy="426857"/>
            </a:xfrm>
            <a:custGeom>
              <a:avLst/>
              <a:gdLst>
                <a:gd name="connsiteX0" fmla="*/ 89518 w 1805215"/>
                <a:gd name="connsiteY0" fmla="*/ 0 h 426857"/>
                <a:gd name="connsiteX1" fmla="*/ 1715697 w 1805215"/>
                <a:gd name="connsiteY1" fmla="*/ 0 h 426857"/>
                <a:gd name="connsiteX2" fmla="*/ 1742150 w 1805215"/>
                <a:gd name="connsiteY2" fmla="*/ 5341 h 426857"/>
                <a:gd name="connsiteX3" fmla="*/ 1805215 w 1805215"/>
                <a:gd name="connsiteY3" fmla="*/ 100484 h 426857"/>
                <a:gd name="connsiteX4" fmla="*/ 1805215 w 1805215"/>
                <a:gd name="connsiteY4" fmla="*/ 426857 h 426857"/>
                <a:gd name="connsiteX5" fmla="*/ 0 w 1805215"/>
                <a:gd name="connsiteY5" fmla="*/ 426857 h 426857"/>
                <a:gd name="connsiteX6" fmla="*/ 0 w 1805215"/>
                <a:gd name="connsiteY6" fmla="*/ 100484 h 426857"/>
                <a:gd name="connsiteX7" fmla="*/ 63066 w 1805215"/>
                <a:gd name="connsiteY7" fmla="*/ 5341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215" h="426857">
                  <a:moveTo>
                    <a:pt x="89518" y="0"/>
                  </a:moveTo>
                  <a:lnTo>
                    <a:pt x="1715697" y="0"/>
                  </a:lnTo>
                  <a:lnTo>
                    <a:pt x="1742150" y="5341"/>
                  </a:lnTo>
                  <a:cubicBezTo>
                    <a:pt x="1779211" y="21016"/>
                    <a:pt x="1805215" y="57713"/>
                    <a:pt x="1805215" y="100484"/>
                  </a:cubicBezTo>
                  <a:lnTo>
                    <a:pt x="1805215" y="426857"/>
                  </a:lnTo>
                  <a:lnTo>
                    <a:pt x="0" y="426857"/>
                  </a:lnTo>
                  <a:lnTo>
                    <a:pt x="0" y="100484"/>
                  </a:lnTo>
                  <a:cubicBezTo>
                    <a:pt x="0" y="57713"/>
                    <a:pt x="26005" y="21016"/>
                    <a:pt x="63066" y="5341"/>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36" name="Freeform: Shape 335"/>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grpSp>
        <p:nvGrpSpPr>
          <p:cNvPr id="46" name="Function App"/>
          <p:cNvGrpSpPr/>
          <p:nvPr/>
        </p:nvGrpSpPr>
        <p:grpSpPr>
          <a:xfrm>
            <a:off x="7751924" y="3486820"/>
            <a:ext cx="1406477" cy="2984598"/>
            <a:chOff x="7752159" y="4093475"/>
            <a:chExt cx="1406677" cy="2985021"/>
          </a:xfrm>
        </p:grpSpPr>
        <p:sp>
          <p:nvSpPr>
            <p:cNvPr id="384" name="Rectangle: Rounded Corners 383"/>
            <p:cNvSpPr/>
            <p:nvPr/>
          </p:nvSpPr>
          <p:spPr>
            <a:xfrm>
              <a:off x="7752159" y="4093475"/>
              <a:ext cx="1395196" cy="2985021"/>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85" name="TextBox 384"/>
            <p:cNvSpPr txBox="1"/>
            <p:nvPr/>
          </p:nvSpPr>
          <p:spPr>
            <a:xfrm rot="5400000">
              <a:off x="8120122" y="4986941"/>
              <a:ext cx="1545616" cy="531812"/>
            </a:xfrm>
            <a:prstGeom prst="rect">
              <a:avLst/>
            </a:prstGeom>
            <a:noFill/>
          </p:spPr>
          <p:txBody>
            <a:bodyPr wrap="none" rtlCol="0">
              <a:spAutoFit/>
            </a:bodyPr>
            <a:lstStyle/>
            <a:p>
              <a:pPr defTabSz="914225"/>
              <a:r>
                <a:rPr lang="en-US" sz="1400" kern="0" dirty="0">
                  <a:solidFill>
                    <a:sysClr val="windowText" lastClr="000000"/>
                  </a:solidFill>
                </a:rPr>
                <a:t>Function App</a:t>
              </a:r>
            </a:p>
            <a:p>
              <a:pPr defTabSz="914225"/>
              <a:r>
                <a:rPr lang="en-US" sz="1400" b="1" i="1" kern="0" dirty="0">
                  <a:solidFill>
                    <a:sysClr val="windowText" lastClr="000000"/>
                  </a:solidFill>
                </a:rPr>
                <a:t>&lt;name&gt;</a:t>
              </a:r>
              <a:r>
                <a:rPr lang="en-US" sz="1400" b="1" kern="0" dirty="0">
                  <a:solidFill>
                    <a:sysClr val="windowText" lastClr="000000"/>
                  </a:solidFill>
                </a:rPr>
                <a:t>functions</a:t>
              </a:r>
            </a:p>
          </p:txBody>
        </p:sp>
        <p:sp>
          <p:nvSpPr>
            <p:cNvPr id="366" name="Freeform: Shape 365"/>
            <p:cNvSpPr/>
            <p:nvPr/>
          </p:nvSpPr>
          <p:spPr>
            <a:xfrm>
              <a:off x="7756319" y="409347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48" name="Function"/>
          <p:cNvGrpSpPr/>
          <p:nvPr/>
        </p:nvGrpSpPr>
        <p:grpSpPr>
          <a:xfrm>
            <a:off x="7836927" y="4039706"/>
            <a:ext cx="711987" cy="2351418"/>
            <a:chOff x="7837174" y="4646440"/>
            <a:chExt cx="712088" cy="2351752"/>
          </a:xfrm>
        </p:grpSpPr>
        <p:sp>
          <p:nvSpPr>
            <p:cNvPr id="471" name="Rectangle: Rounded Corners 470"/>
            <p:cNvSpPr/>
            <p:nvPr/>
          </p:nvSpPr>
          <p:spPr>
            <a:xfrm>
              <a:off x="7837174" y="4647045"/>
              <a:ext cx="709974" cy="235114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kern="0" dirty="0">
                <a:solidFill>
                  <a:schemeClr val="tx1"/>
                </a:solidFill>
              </a:endParaRPr>
            </a:p>
          </p:txBody>
        </p:sp>
        <p:sp>
          <p:nvSpPr>
            <p:cNvPr id="472" name="TextBox 471"/>
            <p:cNvSpPr txBox="1"/>
            <p:nvPr/>
          </p:nvSpPr>
          <p:spPr>
            <a:xfrm rot="5400000">
              <a:off x="7701992" y="5264575"/>
              <a:ext cx="984565" cy="531812"/>
            </a:xfrm>
            <a:prstGeom prst="rect">
              <a:avLst/>
            </a:prstGeom>
            <a:noFill/>
          </p:spPr>
          <p:txBody>
            <a:bodyPr wrap="none" rtlCol="0">
              <a:spAutoFit/>
            </a:bodyPr>
            <a:lstStyle/>
            <a:p>
              <a:pPr defTabSz="914225"/>
              <a:r>
                <a:rPr lang="en-US" sz="1400" kern="0" dirty="0">
                  <a:solidFill>
                    <a:sysClr val="windowText" lastClr="000000"/>
                  </a:solidFill>
                </a:rPr>
                <a:t>Function</a:t>
              </a:r>
              <a:br>
                <a:rPr lang="en-US" sz="1400" kern="0" dirty="0">
                  <a:solidFill>
                    <a:sysClr val="windowText" lastClr="000000"/>
                  </a:solidFill>
                </a:rPr>
              </a:br>
              <a:r>
                <a:rPr lang="en-US" sz="1400" b="1" kern="0" dirty="0" err="1">
                  <a:solidFill>
                    <a:sysClr val="windowText" lastClr="000000"/>
                  </a:solidFill>
                </a:rPr>
                <a:t>TempAlert</a:t>
              </a:r>
              <a:endParaRPr lang="en-US" sz="1400" kern="0" dirty="0">
                <a:solidFill>
                  <a:sysClr val="windowText" lastClr="000000"/>
                </a:solidFill>
              </a:endParaRPr>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45" name="Web App"/>
          <p:cNvGrpSpPr/>
          <p:nvPr/>
        </p:nvGrpSpPr>
        <p:grpSpPr>
          <a:xfrm>
            <a:off x="7751924" y="836720"/>
            <a:ext cx="711987" cy="2320386"/>
            <a:chOff x="7752159" y="1443000"/>
            <a:chExt cx="712088" cy="2320716"/>
          </a:xfrm>
        </p:grpSpPr>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kern="0" dirty="0">
                <a:solidFill>
                  <a:schemeClr val="tx1"/>
                </a:solidFill>
              </a:endParaRPr>
            </a:p>
          </p:txBody>
        </p:sp>
        <p:sp>
          <p:nvSpPr>
            <p:cNvPr id="383" name="TextBox 382"/>
            <p:cNvSpPr txBox="1"/>
            <p:nvPr/>
          </p:nvSpPr>
          <p:spPr>
            <a:xfrm rot="5400000">
              <a:off x="7520286" y="2166117"/>
              <a:ext cx="1173719" cy="531812"/>
            </a:xfrm>
            <a:prstGeom prst="rect">
              <a:avLst/>
            </a:prstGeom>
            <a:noFill/>
          </p:spPr>
          <p:txBody>
            <a:bodyPr wrap="none" rtlCol="0">
              <a:spAutoFit/>
            </a:bodyPr>
            <a:lstStyle/>
            <a:p>
              <a:pPr defTabSz="914225"/>
              <a:r>
                <a:rPr lang="en-US" sz="1400" kern="0" dirty="0">
                  <a:solidFill>
                    <a:sysClr val="windowText" lastClr="000000"/>
                  </a:solidFill>
                </a:rPr>
                <a:t>Web App</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web</a:t>
              </a:r>
              <a:endParaRPr lang="en-US" sz="1400" kern="0" dirty="0">
                <a:solidFill>
                  <a:sysClr val="windowText" lastClr="000000"/>
                </a:solidFill>
              </a:endParaRPr>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9" name="SQL Server"/>
          <p:cNvGrpSpPr/>
          <p:nvPr/>
        </p:nvGrpSpPr>
        <p:grpSpPr>
          <a:xfrm>
            <a:off x="6062689" y="1516919"/>
            <a:ext cx="1406478" cy="2064402"/>
            <a:chOff x="6062683" y="2123296"/>
            <a:chExt cx="1406678" cy="2064695"/>
          </a:xfrm>
        </p:grpSpPr>
        <p:sp>
          <p:nvSpPr>
            <p:cNvPr id="330" name="Rectangle: Rounded Corners 329"/>
            <p:cNvSpPr/>
            <p:nvPr/>
          </p:nvSpPr>
          <p:spPr>
            <a:xfrm>
              <a:off x="6062683" y="2123296"/>
              <a:ext cx="1395196" cy="2064695"/>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32" name="TextBox 331"/>
            <p:cNvSpPr txBox="1"/>
            <p:nvPr/>
          </p:nvSpPr>
          <p:spPr>
            <a:xfrm rot="5400000">
              <a:off x="6671097" y="2794883"/>
              <a:ext cx="1064715" cy="531812"/>
            </a:xfrm>
            <a:prstGeom prst="rect">
              <a:avLst/>
            </a:prstGeom>
            <a:noFill/>
          </p:spPr>
          <p:txBody>
            <a:bodyPr wrap="none" rtlCol="0">
              <a:spAutoFit/>
            </a:bodyPr>
            <a:lstStyle/>
            <a:p>
              <a:pPr defTabSz="914225"/>
              <a:r>
                <a:rPr lang="en-US" sz="1400" kern="0" dirty="0">
                  <a:solidFill>
                    <a:sysClr val="windowText" lastClr="000000"/>
                  </a:solidFill>
                </a:rPr>
                <a:t>SQL Server</a:t>
              </a:r>
            </a:p>
            <a:p>
              <a:pPr defTabSz="914225"/>
              <a:r>
                <a:rPr lang="en-US" sz="1400" b="1" i="1" kern="0" dirty="0">
                  <a:solidFill>
                    <a:sysClr val="windowText" lastClr="000000"/>
                  </a:solidFill>
                </a:rPr>
                <a:t>&lt;name&gt;</a:t>
              </a:r>
              <a:r>
                <a:rPr lang="en-US" sz="1400" b="1" kern="0" dirty="0" err="1">
                  <a:solidFill>
                    <a:sysClr val="windowText" lastClr="000000"/>
                  </a:solidFill>
                </a:rPr>
                <a:t>sql</a:t>
              </a:r>
              <a:endParaRPr lang="en-US" sz="1400" b="1" kern="0" dirty="0">
                <a:solidFill>
                  <a:sysClr val="windowText" lastClr="000000"/>
                </a:solidFill>
              </a:endParaRPr>
            </a:p>
          </p:txBody>
        </p:sp>
        <p:sp>
          <p:nvSpPr>
            <p:cNvPr id="363" name="Freeform: Shape 362"/>
            <p:cNvSpPr/>
            <p:nvPr/>
          </p:nvSpPr>
          <p:spPr>
            <a:xfrm>
              <a:off x="6063238" y="212329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grpSp>
      <p:grpSp>
        <p:nvGrpSpPr>
          <p:cNvPr id="50" name="SQL Database"/>
          <p:cNvGrpSpPr/>
          <p:nvPr/>
        </p:nvGrpSpPr>
        <p:grpSpPr>
          <a:xfrm>
            <a:off x="6164524" y="1984507"/>
            <a:ext cx="712833" cy="1502313"/>
            <a:chOff x="6164533" y="2590949"/>
            <a:chExt cx="712934" cy="1502527"/>
          </a:xfrm>
        </p:grpSpPr>
        <p:sp>
          <p:nvSpPr>
            <p:cNvPr id="378" name="Rectangle: Rounded Corners 377"/>
            <p:cNvSpPr/>
            <p:nvPr/>
          </p:nvSpPr>
          <p:spPr>
            <a:xfrm>
              <a:off x="6167493" y="2594969"/>
              <a:ext cx="709974" cy="149850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9" name="TextBox 378"/>
            <p:cNvSpPr txBox="1"/>
            <p:nvPr/>
          </p:nvSpPr>
          <p:spPr>
            <a:xfrm rot="5400000">
              <a:off x="5992526" y="3258745"/>
              <a:ext cx="1059906" cy="531812"/>
            </a:xfrm>
            <a:prstGeom prst="rect">
              <a:avLst/>
            </a:prstGeom>
            <a:noFill/>
          </p:spPr>
          <p:txBody>
            <a:bodyPr wrap="none" rtlCol="0">
              <a:spAutoFit/>
            </a:bodyPr>
            <a:lstStyle/>
            <a:p>
              <a:pPr defTabSz="914225"/>
              <a:r>
                <a:rPr lang="en-US" sz="1400" kern="0" dirty="0">
                  <a:solidFill>
                    <a:sysClr val="windowText" lastClr="000000"/>
                  </a:solidFill>
                </a:rPr>
                <a:t>SQL Db</a:t>
              </a:r>
            </a:p>
            <a:p>
              <a:pPr defTabSz="914225"/>
              <a:r>
                <a:rPr lang="en-US" sz="1400" b="1" i="1" kern="0" dirty="0">
                  <a:solidFill>
                    <a:sysClr val="windowText" lastClr="000000"/>
                  </a:solidFill>
                </a:rPr>
                <a:t>&lt;name&gt;</a:t>
              </a:r>
              <a:r>
                <a:rPr lang="en-US" sz="1400" b="1" kern="0" dirty="0" err="1">
                  <a:solidFill>
                    <a:sysClr val="windowText" lastClr="000000"/>
                  </a:solidFill>
                </a:rPr>
                <a:t>db</a:t>
              </a:r>
              <a:endParaRPr lang="en-US" sz="1400" b="1" i="1" kern="0" dirty="0">
                <a:solidFill>
                  <a:sysClr val="windowText" lastClr="000000"/>
                </a:solidFill>
              </a:endParaRPr>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grpSp>
      <p:grpSp>
        <p:nvGrpSpPr>
          <p:cNvPr id="198" name="Router"/>
          <p:cNvGrpSpPr/>
          <p:nvPr/>
        </p:nvGrpSpPr>
        <p:grpSpPr>
          <a:xfrm>
            <a:off x="910578" y="2474520"/>
            <a:ext cx="2139771" cy="800856"/>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197" name="TextBox 196"/>
            <p:cNvSpPr txBox="1"/>
            <p:nvPr/>
          </p:nvSpPr>
          <p:spPr>
            <a:xfrm>
              <a:off x="3925979" y="3538135"/>
              <a:ext cx="2191445" cy="536158"/>
            </a:xfrm>
            <a:prstGeom prst="rect">
              <a:avLst/>
            </a:prstGeom>
            <a:noFill/>
          </p:spPr>
          <p:txBody>
            <a:bodyPr wrap="square" rtlCol="0">
              <a:spAutoFit/>
            </a:bodyPr>
            <a:lstStyle/>
            <a:p>
              <a:pPr algn="ctr" defTabSz="914225"/>
              <a:r>
                <a:rPr lang="en-US" sz="1400" kern="0" dirty="0">
                  <a:solidFill>
                    <a:srgbClr val="121212"/>
                  </a:solidFill>
                  <a:latin typeface="OCR A Std" panose="020F0609000104060307" pitchFamily="49" charset="0"/>
                </a:rPr>
                <a:t>Router w/ </a:t>
              </a:r>
              <a:br>
                <a:rPr lang="en-US" sz="1400" kern="0" dirty="0">
                  <a:solidFill>
                    <a:srgbClr val="121212"/>
                  </a:solidFill>
                  <a:latin typeface="OCR A Std" panose="020F0609000104060307" pitchFamily="49" charset="0"/>
                </a:rPr>
              </a:br>
              <a:r>
                <a:rPr lang="en-US" sz="1400" kern="0" dirty="0">
                  <a:solidFill>
                    <a:srgbClr val="121212"/>
                  </a:solidFill>
                  <a:latin typeface="OCR A Std" panose="020F0609000104060307" pitchFamily="49" charset="0"/>
                </a:rPr>
                <a:t>Internet Access</a:t>
              </a:r>
            </a:p>
          </p:txBody>
        </p:sp>
      </p:grpSp>
      <p:cxnSp>
        <p:nvCxnSpPr>
          <p:cNvPr id="47" name="Divider Line"/>
          <p:cNvCxnSpPr/>
          <p:nvPr/>
        </p:nvCxnSpPr>
        <p:spPr>
          <a:xfrm>
            <a:off x="3670264" y="745079"/>
            <a:ext cx="0" cy="585409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49" name="WiFI Icon"/>
          <p:cNvSpPr>
            <a:spLocks noChangeAspect="1"/>
          </p:cNvSpPr>
          <p:nvPr/>
        </p:nvSpPr>
        <p:spPr>
          <a:xfrm rot="8100000" flipH="1">
            <a:off x="1790787" y="2256239"/>
            <a:ext cx="433644" cy="435688"/>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rgbClr val="121212"/>
              </a:solidFill>
            </a:endParaRPr>
          </a:p>
        </p:txBody>
      </p:sp>
      <p:grpSp>
        <p:nvGrpSpPr>
          <p:cNvPr id="92" name="NUC Ethernet"/>
          <p:cNvGrpSpPr/>
          <p:nvPr/>
        </p:nvGrpSpPr>
        <p:grpSpPr>
          <a:xfrm>
            <a:off x="208201" y="2863651"/>
            <a:ext cx="664562" cy="900018"/>
            <a:chOff x="207366" y="2863570"/>
            <a:chExt cx="664656" cy="900145"/>
          </a:xfrm>
        </p:grpSpPr>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90" name="Arduino USB"/>
          <p:cNvGrpSpPr/>
          <p:nvPr/>
        </p:nvGrpSpPr>
        <p:grpSpPr>
          <a:xfrm>
            <a:off x="171438" y="3813939"/>
            <a:ext cx="1104064" cy="1191571"/>
            <a:chOff x="170597" y="3813994"/>
            <a:chExt cx="1104221" cy="1191740"/>
          </a:xfrm>
        </p:grpSpPr>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52" name="Stream Analytics Job"/>
          <p:cNvGrpSpPr/>
          <p:nvPr/>
        </p:nvGrpSpPr>
        <p:grpSpPr>
          <a:xfrm>
            <a:off x="5230326" y="2037979"/>
            <a:ext cx="709874" cy="3386829"/>
            <a:chOff x="5230204" y="2644429"/>
            <a:chExt cx="709974" cy="3387309"/>
          </a:xfrm>
        </p:grpSpPr>
        <p:sp>
          <p:nvSpPr>
            <p:cNvPr id="376" name="Rectangle: Rounded Corners 375"/>
            <p:cNvSpPr/>
            <p:nvPr/>
          </p:nvSpPr>
          <p:spPr>
            <a:xfrm>
              <a:off x="5230204" y="2648448"/>
              <a:ext cx="709974" cy="338329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7" name="TextBox 376"/>
            <p:cNvSpPr txBox="1"/>
            <p:nvPr/>
          </p:nvSpPr>
          <p:spPr>
            <a:xfrm rot="5400000">
              <a:off x="4864482" y="3492858"/>
              <a:ext cx="1441420" cy="531812"/>
            </a:xfrm>
            <a:prstGeom prst="rect">
              <a:avLst/>
            </a:prstGeom>
            <a:noFill/>
          </p:spPr>
          <p:txBody>
            <a:bodyPr wrap="none" rtlCol="0">
              <a:spAutoFit/>
            </a:bodyPr>
            <a:lstStyle/>
            <a:p>
              <a:pPr defTabSz="914225"/>
              <a:r>
                <a:rPr lang="en-US" sz="1400" kern="0" dirty="0">
                  <a:solidFill>
                    <a:sysClr val="windowText" lastClr="000000"/>
                  </a:solidFill>
                </a:rPr>
                <a:t>Stream Analytics</a:t>
              </a:r>
            </a:p>
            <a:p>
              <a:pPr defTabSz="914225"/>
              <a:r>
                <a:rPr lang="en-US" sz="1400" b="1" i="1" kern="0" dirty="0">
                  <a:solidFill>
                    <a:sysClr val="windowText" lastClr="000000"/>
                  </a:solidFill>
                </a:rPr>
                <a:t>&lt;name&gt;</a:t>
              </a:r>
              <a:r>
                <a:rPr lang="en-US" sz="1400" b="1" kern="0" dirty="0">
                  <a:solidFill>
                    <a:sysClr val="windowText" lastClr="000000"/>
                  </a:solidFill>
                </a:rPr>
                <a:t>job</a:t>
              </a:r>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51" name="Event Hub"/>
          <p:cNvGrpSpPr/>
          <p:nvPr/>
        </p:nvGrpSpPr>
        <p:grpSpPr>
          <a:xfrm>
            <a:off x="6164525" y="4158657"/>
            <a:ext cx="710076" cy="1717108"/>
            <a:chOff x="6164533" y="4475265"/>
            <a:chExt cx="710177" cy="1717352"/>
          </a:xfrm>
        </p:grpSpPr>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81" name="TextBox 380"/>
            <p:cNvSpPr txBox="1"/>
            <p:nvPr/>
          </p:nvSpPr>
          <p:spPr>
            <a:xfrm rot="5400000">
              <a:off x="5888780" y="5262308"/>
              <a:ext cx="1261884" cy="531812"/>
            </a:xfrm>
            <a:prstGeom prst="rect">
              <a:avLst/>
            </a:prstGeom>
            <a:noFill/>
          </p:spPr>
          <p:txBody>
            <a:bodyPr wrap="none" rtlCol="0">
              <a:spAutoFit/>
            </a:bodyPr>
            <a:lstStyle/>
            <a:p>
              <a:pPr defTabSz="914225"/>
              <a:r>
                <a:rPr lang="en-US" sz="1400" kern="0" dirty="0">
                  <a:solidFill>
                    <a:sysClr val="windowText" lastClr="000000"/>
                  </a:solidFill>
                </a:rPr>
                <a:t>Event Hub</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alerts</a:t>
              </a:r>
              <a:endParaRPr lang="en-US" sz="1400" kern="0" dirty="0">
                <a:solidFill>
                  <a:sysClr val="windowText" lastClr="000000"/>
                </a:solidFill>
              </a:endParaRPr>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53" name="IoT Hub"/>
          <p:cNvGrpSpPr/>
          <p:nvPr/>
        </p:nvGrpSpPr>
        <p:grpSpPr>
          <a:xfrm>
            <a:off x="4398271" y="1246761"/>
            <a:ext cx="710741" cy="5324277"/>
            <a:chOff x="4398029" y="1853099"/>
            <a:chExt cx="710842" cy="5325032"/>
          </a:xfrm>
        </p:grpSpPr>
        <p:sp>
          <p:nvSpPr>
            <p:cNvPr id="360" name="Rectangle: Rounded Corners 359"/>
            <p:cNvSpPr/>
            <p:nvPr/>
          </p:nvSpPr>
          <p:spPr>
            <a:xfrm>
              <a:off x="4398897" y="1853099"/>
              <a:ext cx="709974" cy="532503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5" name="TextBox 374"/>
            <p:cNvSpPr txBox="1"/>
            <p:nvPr/>
          </p:nvSpPr>
          <p:spPr>
            <a:xfrm rot="5400000">
              <a:off x="4229542" y="2516646"/>
              <a:ext cx="1048685" cy="531812"/>
            </a:xfrm>
            <a:prstGeom prst="rect">
              <a:avLst/>
            </a:prstGeom>
            <a:noFill/>
          </p:spPr>
          <p:txBody>
            <a:bodyPr wrap="none" rtlCol="0">
              <a:spAutoFit/>
            </a:bodyPr>
            <a:lstStyle/>
            <a:p>
              <a:pPr defTabSz="914225"/>
              <a:r>
                <a:rPr lang="en-US" sz="1400" kern="0" dirty="0">
                  <a:solidFill>
                    <a:sysClr val="windowText" lastClr="000000"/>
                  </a:solidFill>
                </a:rPr>
                <a:t>IoT Hub</a:t>
              </a:r>
              <a:br>
                <a:rPr lang="en-US" sz="1400" kern="0" dirty="0">
                  <a:solidFill>
                    <a:sysClr val="windowText" lastClr="000000"/>
                  </a:solidFill>
                </a:rPr>
              </a:br>
              <a:r>
                <a:rPr lang="en-US" sz="1400" b="1" i="1" kern="0" dirty="0">
                  <a:solidFill>
                    <a:sysClr val="windowText" lastClr="000000"/>
                  </a:solidFill>
                </a:rPr>
                <a:t>&lt;name&gt;</a:t>
              </a:r>
              <a:r>
                <a:rPr lang="en-US" sz="1400" b="1" kern="0" dirty="0" err="1">
                  <a:solidFill>
                    <a:sysClr val="windowText" lastClr="000000"/>
                  </a:solidFill>
                </a:rPr>
                <a:t>iot</a:t>
              </a:r>
              <a:endParaRPr lang="en-US" sz="1400" b="1" kern="0" dirty="0">
                <a:solidFill>
                  <a:sysClr val="windowText" lastClr="000000"/>
                </a:solidFill>
              </a:endParaRPr>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29" name="ASA IoT Hub Input"/>
          <p:cNvSpPr/>
          <p:nvPr/>
        </p:nvSpPr>
        <p:spPr>
          <a:xfrm>
            <a:off x="4969550" y="3482905"/>
            <a:ext cx="40265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INPUT</a:t>
            </a:r>
          </a:p>
        </p:txBody>
      </p:sp>
      <p:sp>
        <p:nvSpPr>
          <p:cNvPr id="501" name="ASA SQL Output"/>
          <p:cNvSpPr/>
          <p:nvPr/>
        </p:nvSpPr>
        <p:spPr>
          <a:xfrm>
            <a:off x="5855733" y="2879044"/>
            <a:ext cx="4547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OUTPUT</a:t>
            </a:r>
          </a:p>
        </p:txBody>
      </p:sp>
      <p:sp>
        <p:nvSpPr>
          <p:cNvPr id="504" name="Web App SQL Query"/>
          <p:cNvSpPr/>
          <p:nvPr/>
        </p:nvSpPr>
        <p:spPr>
          <a:xfrm>
            <a:off x="6818028" y="2875197"/>
            <a:ext cx="10834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QUERY</a:t>
            </a:r>
          </a:p>
        </p:txBody>
      </p:sp>
      <p:sp>
        <p:nvSpPr>
          <p:cNvPr id="505" name="Function Event Hub Receive"/>
          <p:cNvSpPr/>
          <p:nvPr/>
        </p:nvSpPr>
        <p:spPr>
          <a:xfrm>
            <a:off x="6818028" y="5888889"/>
            <a:ext cx="1175083"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RECEIVE</a:t>
            </a:r>
          </a:p>
        </p:txBody>
      </p:sp>
      <p:sp>
        <p:nvSpPr>
          <p:cNvPr id="507" name="Web App to IoT Hub Send"/>
          <p:cNvSpPr/>
          <p:nvPr/>
        </p:nvSpPr>
        <p:spPr>
          <a:xfrm>
            <a:off x="4969550" y="1296146"/>
            <a:ext cx="2867377" cy="231181"/>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CLOUD-TO-DEVICE MESSAGES</a:t>
            </a:r>
          </a:p>
        </p:txBody>
      </p:sp>
      <p:sp>
        <p:nvSpPr>
          <p:cNvPr id="131" name="Laptop to IoT Hub Send Receive"/>
          <p:cNvSpPr/>
          <p:nvPr/>
        </p:nvSpPr>
        <p:spPr>
          <a:xfrm>
            <a:off x="2885598" y="1294973"/>
            <a:ext cx="1650886"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 RECEIVE</a:t>
            </a:r>
          </a:p>
        </p:txBody>
      </p:sp>
      <p:sp>
        <p:nvSpPr>
          <p:cNvPr id="510" name="Laptop to Web App Get Post"/>
          <p:cNvSpPr/>
          <p:nvPr/>
        </p:nvSpPr>
        <p:spPr>
          <a:xfrm>
            <a:off x="2870053" y="976451"/>
            <a:ext cx="5031439"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GET / POST</a:t>
            </a:r>
          </a:p>
        </p:txBody>
      </p:sp>
      <p:sp>
        <p:nvSpPr>
          <p:cNvPr id="511" name="Function IoT Hub Send"/>
          <p:cNvSpPr/>
          <p:nvPr/>
        </p:nvSpPr>
        <p:spPr>
          <a:xfrm>
            <a:off x="4969550" y="6192905"/>
            <a:ext cx="2995046" cy="231181"/>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CLOUD-TO-DEVICE-MESSAGES</a:t>
            </a:r>
          </a:p>
        </p:txBody>
      </p:sp>
      <p:sp>
        <p:nvSpPr>
          <p:cNvPr id="512" name="Device to IoT Hub Send Receive"/>
          <p:cNvSpPr/>
          <p:nvPr/>
        </p:nvSpPr>
        <p:spPr>
          <a:xfrm>
            <a:off x="3118277" y="3678552"/>
            <a:ext cx="1438217"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 RECEIVE</a:t>
            </a:r>
          </a:p>
        </p:txBody>
      </p:sp>
      <p:sp>
        <p:nvSpPr>
          <p:cNvPr id="15" name="Lab Architecture Slide Title"/>
          <p:cNvSpPr txBox="1"/>
          <p:nvPr/>
        </p:nvSpPr>
        <p:spPr>
          <a:xfrm>
            <a:off x="163927" y="125624"/>
            <a:ext cx="3808515" cy="531737"/>
          </a:xfrm>
          <a:prstGeom prst="rect">
            <a:avLst/>
          </a:prstGeom>
          <a:noFill/>
        </p:spPr>
        <p:txBody>
          <a:bodyPr wrap="none" rtlCol="0">
            <a:spAutoFit/>
          </a:bodyPr>
          <a:lstStyle/>
          <a:p>
            <a:pPr defTabSz="914225"/>
            <a:r>
              <a:rPr lang="en-US" sz="2800" kern="0" cap="all" dirty="0">
                <a:solidFill>
                  <a:sysClr val="windowText" lastClr="000000"/>
                </a:solidFill>
                <a:latin typeface="+mj-lt"/>
              </a:rPr>
              <a:t>Lab Architecture</a:t>
            </a:r>
          </a:p>
        </p:txBody>
      </p:sp>
      <p:sp>
        <p:nvSpPr>
          <p:cNvPr id="18" name="Local Resources Label"/>
          <p:cNvSpPr txBox="1"/>
          <p:nvPr/>
        </p:nvSpPr>
        <p:spPr>
          <a:xfrm rot="16200000">
            <a:off x="2800232" y="2827049"/>
            <a:ext cx="1467069" cy="276999"/>
          </a:xfrm>
          <a:prstGeom prst="rect">
            <a:avLst/>
          </a:prstGeom>
          <a:noFill/>
        </p:spPr>
        <p:txBody>
          <a:bodyPr wrap="none" rtlCol="0">
            <a:spAutoFit/>
          </a:bodyPr>
          <a:lstStyle/>
          <a:p>
            <a:pPr algn="ctr" defTabSz="914225"/>
            <a:r>
              <a:rPr lang="en-US" sz="1200" kern="0" dirty="0">
                <a:solidFill>
                  <a:sysClr val="windowText" lastClr="000000"/>
                </a:solidFill>
              </a:rPr>
              <a:t>LOCAL RESOURCES</a:t>
            </a:r>
          </a:p>
        </p:txBody>
      </p:sp>
      <p:sp>
        <p:nvSpPr>
          <p:cNvPr id="322" name="Azure Resources Label"/>
          <p:cNvSpPr txBox="1"/>
          <p:nvPr/>
        </p:nvSpPr>
        <p:spPr>
          <a:xfrm rot="5400000">
            <a:off x="3074619" y="2825209"/>
            <a:ext cx="1489298" cy="280678"/>
          </a:xfrm>
          <a:prstGeom prst="rect">
            <a:avLst/>
          </a:prstGeom>
          <a:noFill/>
        </p:spPr>
        <p:txBody>
          <a:bodyPr wrap="none" rtlCol="0">
            <a:spAutoFit/>
          </a:bodyPr>
          <a:lstStyle/>
          <a:p>
            <a:pPr algn="ctr" defTabSz="914225"/>
            <a:r>
              <a:rPr lang="en-US" sz="1200" kern="0" dirty="0">
                <a:solidFill>
                  <a:sysClr val="windowText" lastClr="000000"/>
                </a:solidFill>
              </a:rPr>
              <a:t>AZURE RESOURCES</a:t>
            </a:r>
          </a:p>
        </p:txBody>
      </p:sp>
      <p:grpSp>
        <p:nvGrpSpPr>
          <p:cNvPr id="136" name="Temp Sensors and Buzzer"/>
          <p:cNvGrpSpPr/>
          <p:nvPr/>
        </p:nvGrpSpPr>
        <p:grpSpPr>
          <a:xfrm>
            <a:off x="-32846" y="4222555"/>
            <a:ext cx="3435012" cy="1945591"/>
            <a:chOff x="-33506" y="4306729"/>
            <a:chExt cx="3503891" cy="1984604"/>
          </a:xfrm>
        </p:grpSpPr>
        <p:grpSp>
          <p:nvGrpSpPr>
            <p:cNvPr id="252" name="Temp Sensor"/>
            <p:cNvGrpSpPr>
              <a:grpSpLocks noChangeAspect="1"/>
            </p:cNvGrpSpPr>
            <p:nvPr/>
          </p:nvGrpSpPr>
          <p:grpSpPr>
            <a:xfrm>
              <a:off x="143089" y="5587766"/>
              <a:ext cx="449947" cy="364716"/>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8" name="Temp Sensor Cable"/>
            <p:cNvGrpSpPr/>
            <p:nvPr/>
          </p:nvGrpSpPr>
          <p:grpSpPr>
            <a:xfrm>
              <a:off x="282803" y="5177063"/>
              <a:ext cx="1346788" cy="524527"/>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202" name="Buzzer"/>
            <p:cNvGrpSpPr>
              <a:grpSpLocks noChangeAspect="1"/>
            </p:cNvGrpSpPr>
            <p:nvPr/>
          </p:nvGrpSpPr>
          <p:grpSpPr>
            <a:xfrm rot="16200000">
              <a:off x="3017972" y="4349345"/>
              <a:ext cx="449948" cy="364716"/>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9" name="Buzzer Cable"/>
            <p:cNvGrpSpPr/>
            <p:nvPr/>
          </p:nvGrpSpPr>
          <p:grpSpPr>
            <a:xfrm>
              <a:off x="1952513" y="4454968"/>
              <a:ext cx="1220857" cy="568356"/>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9" name="Temp Sensor Label"/>
            <p:cNvSpPr txBox="1"/>
            <p:nvPr/>
          </p:nvSpPr>
          <p:spPr>
            <a:xfrm>
              <a:off x="-33506" y="5941069"/>
              <a:ext cx="765467" cy="350264"/>
            </a:xfrm>
            <a:prstGeom prst="rect">
              <a:avLst/>
            </a:prstGeom>
            <a:noFill/>
          </p:spPr>
          <p:txBody>
            <a:bodyPr wrap="none" rtlCol="0">
              <a:spAutoFit/>
            </a:bodyPr>
            <a:lstStyle/>
            <a:p>
              <a:pPr algn="ctr" defTabSz="914225"/>
              <a:r>
                <a:rPr lang="en-US" sz="800" kern="0" dirty="0">
                  <a:solidFill>
                    <a:sysClr val="windowText" lastClr="000000"/>
                  </a:solidFill>
                </a:rPr>
                <a:t>Temperature</a:t>
              </a:r>
              <a:br>
                <a:rPr lang="en-US" sz="800" kern="0" dirty="0">
                  <a:solidFill>
                    <a:sysClr val="windowText" lastClr="000000"/>
                  </a:solidFill>
                </a:rPr>
              </a:br>
              <a:r>
                <a:rPr lang="en-US" sz="800" kern="0" dirty="0">
                  <a:solidFill>
                    <a:sysClr val="windowText" lastClr="000000"/>
                  </a:solidFill>
                </a:rPr>
                <a:t>Sensor</a:t>
              </a:r>
            </a:p>
          </p:txBody>
        </p:sp>
        <p:sp>
          <p:nvSpPr>
            <p:cNvPr id="325" name="Buzzer Label"/>
            <p:cNvSpPr txBox="1"/>
            <p:nvPr/>
          </p:nvSpPr>
          <p:spPr>
            <a:xfrm>
              <a:off x="2977948" y="4784436"/>
              <a:ext cx="492437" cy="222217"/>
            </a:xfrm>
            <a:prstGeom prst="rect">
              <a:avLst/>
            </a:prstGeom>
            <a:noFill/>
          </p:spPr>
          <p:txBody>
            <a:bodyPr wrap="none" rtlCol="0">
              <a:spAutoFit/>
            </a:bodyPr>
            <a:lstStyle/>
            <a:p>
              <a:pPr algn="ctr" defTabSz="914225"/>
              <a:r>
                <a:rPr lang="en-US" sz="800" kern="0" dirty="0">
                  <a:solidFill>
                    <a:sysClr val="windowText" lastClr="000000"/>
                  </a:solidFill>
                </a:rPr>
                <a:t>Buzzer</a:t>
              </a:r>
            </a:p>
          </p:txBody>
        </p:sp>
      </p:grpSp>
      <p:grpSp>
        <p:nvGrpSpPr>
          <p:cNvPr id="128" name="RGB LCD and Rotary Angle Sensor"/>
          <p:cNvGrpSpPr/>
          <p:nvPr/>
        </p:nvGrpSpPr>
        <p:grpSpPr>
          <a:xfrm>
            <a:off x="613963" y="5243429"/>
            <a:ext cx="2741839" cy="1564349"/>
            <a:chOff x="626273" y="5348074"/>
            <a:chExt cx="2796819" cy="1595717"/>
          </a:xfrm>
        </p:grpSpPr>
        <p:grpSp>
          <p:nvGrpSpPr>
            <p:cNvPr id="164" name="LCD Panel"/>
            <p:cNvGrpSpPr/>
            <p:nvPr/>
          </p:nvGrpSpPr>
          <p:grpSpPr>
            <a:xfrm>
              <a:off x="1865818" y="5933546"/>
              <a:ext cx="1554182" cy="809735"/>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7" name="Rotary Sensor Cable"/>
            <p:cNvGrpSpPr/>
            <p:nvPr/>
          </p:nvGrpSpPr>
          <p:grpSpPr>
            <a:xfrm>
              <a:off x="794138" y="5377493"/>
              <a:ext cx="835453" cy="61070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154" name="Rotary Sensor"/>
            <p:cNvGrpSpPr/>
            <p:nvPr/>
          </p:nvGrpSpPr>
          <p:grpSpPr>
            <a:xfrm rot="16200000">
              <a:off x="649335" y="5881826"/>
              <a:ext cx="453415" cy="367526"/>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397" name="LCD Cable"/>
            <p:cNvGrpSpPr>
              <a:grpSpLocks noChangeAspect="1"/>
            </p:cNvGrpSpPr>
            <p:nvPr/>
          </p:nvGrpSpPr>
          <p:grpSpPr>
            <a:xfrm>
              <a:off x="1586143" y="5348074"/>
              <a:ext cx="1836949" cy="1333272"/>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sp>
          <p:nvSpPr>
            <p:cNvPr id="324" name="Rotary Sensor Label"/>
            <p:cNvSpPr txBox="1"/>
            <p:nvPr/>
          </p:nvSpPr>
          <p:spPr>
            <a:xfrm>
              <a:off x="626273" y="6332990"/>
              <a:ext cx="489167" cy="478311"/>
            </a:xfrm>
            <a:prstGeom prst="rect">
              <a:avLst/>
            </a:prstGeom>
            <a:noFill/>
          </p:spPr>
          <p:txBody>
            <a:bodyPr wrap="none" rtlCol="0">
              <a:spAutoFit/>
            </a:bodyPr>
            <a:lstStyle/>
            <a:p>
              <a:pPr algn="ctr" defTabSz="914225"/>
              <a:r>
                <a:rPr lang="en-US" sz="800" kern="0" dirty="0">
                  <a:solidFill>
                    <a:sysClr val="windowText" lastClr="000000"/>
                  </a:solidFill>
                </a:rPr>
                <a:t>Rotary</a:t>
              </a:r>
              <a:br>
                <a:rPr lang="en-US" sz="800" kern="0" dirty="0">
                  <a:solidFill>
                    <a:sysClr val="windowText" lastClr="000000"/>
                  </a:solidFill>
                </a:rPr>
              </a:br>
              <a:r>
                <a:rPr lang="en-US" sz="800" kern="0" dirty="0">
                  <a:solidFill>
                    <a:sysClr val="windowText" lastClr="000000"/>
                  </a:solidFill>
                </a:rPr>
                <a:t>Angle</a:t>
              </a:r>
              <a:br>
                <a:rPr lang="en-US" sz="800" kern="0" dirty="0">
                  <a:solidFill>
                    <a:sysClr val="windowText" lastClr="000000"/>
                  </a:solidFill>
                </a:rPr>
              </a:br>
              <a:r>
                <a:rPr lang="en-US" sz="800" kern="0" dirty="0">
                  <a:solidFill>
                    <a:sysClr val="windowText" lastClr="000000"/>
                  </a:solidFill>
                </a:rPr>
                <a:t>Sensor</a:t>
              </a:r>
            </a:p>
          </p:txBody>
        </p:sp>
        <p:sp>
          <p:nvSpPr>
            <p:cNvPr id="326" name="LCD Label"/>
            <p:cNvSpPr txBox="1"/>
            <p:nvPr/>
          </p:nvSpPr>
          <p:spPr>
            <a:xfrm>
              <a:off x="2147891" y="6721574"/>
              <a:ext cx="1028689" cy="222217"/>
            </a:xfrm>
            <a:prstGeom prst="rect">
              <a:avLst/>
            </a:prstGeom>
            <a:noFill/>
          </p:spPr>
          <p:txBody>
            <a:bodyPr wrap="none" rtlCol="0">
              <a:spAutoFit/>
            </a:bodyPr>
            <a:lstStyle/>
            <a:p>
              <a:pPr algn="ctr" defTabSz="914225"/>
              <a:r>
                <a:rPr lang="en-US" sz="800" kern="0" dirty="0">
                  <a:solidFill>
                    <a:sysClr val="windowText" lastClr="000000"/>
                  </a:solidFill>
                </a:rPr>
                <a:t>2 Row LCD Display</a:t>
              </a:r>
            </a:p>
          </p:txBody>
        </p:sp>
      </p:grpSp>
      <p:grpSp>
        <p:nvGrpSpPr>
          <p:cNvPr id="133" name="Intel NUC and Label"/>
          <p:cNvGrpSpPr/>
          <p:nvPr/>
        </p:nvGrpSpPr>
        <p:grpSpPr>
          <a:xfrm>
            <a:off x="916847" y="3543561"/>
            <a:ext cx="2201431" cy="708494"/>
            <a:chOff x="935231" y="3614120"/>
            <a:chExt cx="2245574" cy="722701"/>
          </a:xfrm>
        </p:grpSpPr>
        <p:grpSp>
          <p:nvGrpSpPr>
            <p:cNvPr id="3" name="NUC"/>
            <p:cNvGrpSpPr/>
            <p:nvPr/>
          </p:nvGrpSpPr>
          <p:grpSpPr>
            <a:xfrm rot="16200000">
              <a:off x="1795676" y="2753675"/>
              <a:ext cx="524683" cy="2245574"/>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28" name="NUC Label"/>
            <p:cNvSpPr txBox="1"/>
            <p:nvPr/>
          </p:nvSpPr>
          <p:spPr>
            <a:xfrm>
              <a:off x="1432649" y="4114604"/>
              <a:ext cx="1265751" cy="222217"/>
            </a:xfrm>
            <a:prstGeom prst="rect">
              <a:avLst/>
            </a:prstGeom>
            <a:noFill/>
          </p:spPr>
          <p:txBody>
            <a:bodyPr wrap="none" rtlCol="0">
              <a:spAutoFit/>
            </a:bodyPr>
            <a:lstStyle/>
            <a:p>
              <a:pPr algn="ctr" defTabSz="914225"/>
              <a:r>
                <a:rPr lang="en-US" sz="800" kern="0" dirty="0">
                  <a:solidFill>
                    <a:sysClr val="windowText" lastClr="000000"/>
                  </a:solidFill>
                </a:rPr>
                <a:t>Intel NUC / IoT Gateway</a:t>
              </a:r>
            </a:p>
          </p:txBody>
        </p:sp>
      </p:grpSp>
      <p:grpSp>
        <p:nvGrpSpPr>
          <p:cNvPr id="134" name="Laptop"/>
          <p:cNvGrpSpPr/>
          <p:nvPr/>
        </p:nvGrpSpPr>
        <p:grpSpPr>
          <a:xfrm>
            <a:off x="1147518" y="852193"/>
            <a:ext cx="1722537" cy="1245983"/>
            <a:chOff x="1170527" y="868784"/>
            <a:chExt cx="1757077" cy="1270968"/>
          </a:xfrm>
        </p:grpSpPr>
        <p:sp>
          <p:nvSpPr>
            <p:cNvPr id="306" name="Laptop"/>
            <p:cNvSpPr/>
            <p:nvPr/>
          </p:nvSpPr>
          <p:spPr>
            <a:xfrm>
              <a:off x="1170527" y="868784"/>
              <a:ext cx="1757077" cy="1270968"/>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29" name="Laptop Label"/>
            <p:cNvSpPr txBox="1"/>
            <p:nvPr/>
          </p:nvSpPr>
          <p:spPr>
            <a:xfrm>
              <a:off x="1419081" y="1060491"/>
              <a:ext cx="1257577" cy="478311"/>
            </a:xfrm>
            <a:prstGeom prst="rect">
              <a:avLst/>
            </a:prstGeom>
            <a:noFill/>
          </p:spPr>
          <p:txBody>
            <a:bodyPr wrap="none" rtlCol="0">
              <a:spAutoFit/>
            </a:bodyPr>
            <a:lstStyle/>
            <a:p>
              <a:pPr algn="ctr" defTabSz="914225"/>
              <a:r>
                <a:rPr lang="en-US" sz="800" kern="0" dirty="0">
                  <a:solidFill>
                    <a:sysClr val="windowText" lastClr="000000"/>
                  </a:solidFill>
                </a:rPr>
                <a:t>Development</a:t>
              </a:r>
              <a:br>
                <a:rPr lang="en-US" sz="800" kern="0" dirty="0">
                  <a:solidFill>
                    <a:sysClr val="windowText" lastClr="000000"/>
                  </a:solidFill>
                </a:rPr>
              </a:br>
              <a:r>
                <a:rPr lang="en-US" sz="800" kern="0" dirty="0">
                  <a:solidFill>
                    <a:sysClr val="windowText" lastClr="000000"/>
                  </a:solidFill>
                </a:rPr>
                <a:t>Workstation</a:t>
              </a:r>
              <a:br>
                <a:rPr lang="en-US" sz="800" kern="0" dirty="0">
                  <a:solidFill>
                    <a:sysClr val="windowText" lastClr="000000"/>
                  </a:solidFill>
                </a:rPr>
              </a:br>
              <a:r>
                <a:rPr lang="en-US" sz="800" kern="0" dirty="0">
                  <a:solidFill>
                    <a:sysClr val="windowText" lastClr="000000"/>
                  </a:solidFill>
                </a:rPr>
                <a:t>(Windows / </a:t>
              </a:r>
              <a:r>
                <a:rPr lang="en-US" sz="800" kern="0" dirty="0" err="1">
                  <a:solidFill>
                    <a:sysClr val="windowText" lastClr="000000"/>
                  </a:solidFill>
                </a:rPr>
                <a:t>OSx</a:t>
              </a:r>
              <a:r>
                <a:rPr lang="en-US" sz="800" kern="0" dirty="0">
                  <a:solidFill>
                    <a:sysClr val="windowText" lastClr="000000"/>
                  </a:solidFill>
                </a:rPr>
                <a:t> / Linux)</a:t>
              </a:r>
            </a:p>
          </p:txBody>
        </p:sp>
      </p:grpSp>
      <p:sp>
        <p:nvSpPr>
          <p:cNvPr id="367" name="ASA Event Hub Output"/>
          <p:cNvSpPr/>
          <p:nvPr/>
        </p:nvSpPr>
        <p:spPr>
          <a:xfrm>
            <a:off x="5855733" y="4436665"/>
            <a:ext cx="4547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OUTPUT</a:t>
            </a:r>
          </a:p>
        </p:txBody>
      </p:sp>
      <p:grpSp>
        <p:nvGrpSpPr>
          <p:cNvPr id="93" name="Storage Account"/>
          <p:cNvGrpSpPr/>
          <p:nvPr/>
        </p:nvGrpSpPr>
        <p:grpSpPr>
          <a:xfrm>
            <a:off x="9473814" y="4251145"/>
            <a:ext cx="710076" cy="2319892"/>
            <a:chOff x="9474292" y="4251261"/>
            <a:chExt cx="710177" cy="2320221"/>
          </a:xfrm>
        </p:grpSpPr>
        <p:sp>
          <p:nvSpPr>
            <p:cNvPr id="373" name="Rectangle: Rounded Corners 372"/>
            <p:cNvSpPr/>
            <p:nvPr/>
          </p:nvSpPr>
          <p:spPr>
            <a:xfrm>
              <a:off x="9474495" y="4251261"/>
              <a:ext cx="709974" cy="232022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4" name="TextBox 373"/>
            <p:cNvSpPr txBox="1"/>
            <p:nvPr/>
          </p:nvSpPr>
          <p:spPr>
            <a:xfrm rot="5400000">
              <a:off x="9099153" y="5124713"/>
              <a:ext cx="1460656" cy="531812"/>
            </a:xfrm>
            <a:prstGeom prst="rect">
              <a:avLst/>
            </a:prstGeom>
            <a:noFill/>
          </p:spPr>
          <p:txBody>
            <a:bodyPr wrap="none" rtlCol="0">
              <a:spAutoFit/>
            </a:bodyPr>
            <a:lstStyle/>
            <a:p>
              <a:pPr defTabSz="914225"/>
              <a:r>
                <a:rPr lang="en-US" sz="1400" kern="0" dirty="0">
                  <a:solidFill>
                    <a:sysClr val="windowText" lastClr="000000"/>
                  </a:solidFill>
                </a:rPr>
                <a:t>Storage Account</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storage</a:t>
              </a:r>
              <a:endParaRPr lang="en-US" sz="1400" kern="0" dirty="0">
                <a:solidFill>
                  <a:sysClr val="windowText" lastClr="000000"/>
                </a:solidFill>
              </a:endParaRPr>
            </a:p>
          </p:txBody>
        </p:sp>
        <p:sp>
          <p:nvSpPr>
            <p:cNvPr id="386" name="Freeform: Shape 385"/>
            <p:cNvSpPr/>
            <p:nvPr/>
          </p:nvSpPr>
          <p:spPr>
            <a:xfrm>
              <a:off x="9474292" y="4252472"/>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96" name="Storage Account Icon"/>
            <p:cNvSpPr>
              <a:spLocks noChangeAspect="1" noEditPoints="1"/>
            </p:cNvSpPr>
            <p:nvPr/>
          </p:nvSpPr>
          <p:spPr bwMode="auto">
            <a:xfrm>
              <a:off x="9663017" y="4320661"/>
              <a:ext cx="331714" cy="283464"/>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sp>
        <p:nvSpPr>
          <p:cNvPr id="430" name="Function Storage Read/Write"/>
          <p:cNvSpPr/>
          <p:nvPr/>
        </p:nvSpPr>
        <p:spPr>
          <a:xfrm>
            <a:off x="8927512" y="6061133"/>
            <a:ext cx="790016"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READ / WRITE</a:t>
            </a:r>
          </a:p>
        </p:txBody>
      </p:sp>
    </p:spTree>
    <p:extLst>
      <p:ext uri="{BB962C8B-B14F-4D97-AF65-F5344CB8AC3E}">
        <p14:creationId xmlns:p14="http://schemas.microsoft.com/office/powerpoint/2010/main" val="3377756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0" y="487"/>
            <a:ext cx="12192000"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pic>
        <p:nvPicPr>
          <p:cNvPr id="54" name="Arduino 101"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a:off x="1345982" y="4668934"/>
            <a:ext cx="1264855" cy="900407"/>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ove Base Shield and Label"/>
          <p:cNvGrpSpPr/>
          <p:nvPr/>
        </p:nvGrpSpPr>
        <p:grpSpPr>
          <a:xfrm>
            <a:off x="869140" y="4348175"/>
            <a:ext cx="1740763" cy="1254981"/>
            <a:chOff x="886567" y="4434868"/>
            <a:chExt cx="1775669" cy="1280146"/>
          </a:xfrm>
        </p:grpSpPr>
        <p:grpSp>
          <p:nvGrpSpPr>
            <p:cNvPr id="55" name="Grove Base Shield"/>
            <p:cNvGrpSpPr>
              <a:grpSpLocks noChangeAspect="1"/>
            </p:cNvGrpSpPr>
            <p:nvPr/>
          </p:nvGrpSpPr>
          <p:grpSpPr>
            <a:xfrm>
              <a:off x="1460892" y="4762706"/>
              <a:ext cx="1201344" cy="952308"/>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27" name="Arduino Grove Label"/>
            <p:cNvSpPr txBox="1"/>
            <p:nvPr/>
          </p:nvSpPr>
          <p:spPr>
            <a:xfrm>
              <a:off x="886567" y="4434868"/>
              <a:ext cx="1094085" cy="350264"/>
            </a:xfrm>
            <a:prstGeom prst="rect">
              <a:avLst/>
            </a:prstGeom>
            <a:noFill/>
          </p:spPr>
          <p:txBody>
            <a:bodyPr wrap="none" rtlCol="0">
              <a:spAutoFit/>
            </a:bodyPr>
            <a:lstStyle/>
            <a:p>
              <a:pPr algn="ctr" defTabSz="914225"/>
              <a:r>
                <a:rPr lang="en-US" sz="800" kern="0" dirty="0">
                  <a:solidFill>
                    <a:sysClr val="windowText" lastClr="000000"/>
                  </a:solidFill>
                </a:rPr>
                <a:t>Arduino 101</a:t>
              </a:r>
              <a:br>
                <a:rPr lang="en-US" sz="800" kern="0" dirty="0">
                  <a:solidFill>
                    <a:sysClr val="windowText" lastClr="000000"/>
                  </a:solidFill>
                </a:rPr>
              </a:br>
              <a:r>
                <a:rPr lang="en-US" sz="800" kern="0" dirty="0">
                  <a:solidFill>
                    <a:sysClr val="windowText" lastClr="000000"/>
                  </a:solidFill>
                </a:rPr>
                <a:t>&amp; Grove Base Shield</a:t>
              </a:r>
            </a:p>
          </p:txBody>
        </p:sp>
      </p:grpSp>
      <p:grpSp>
        <p:nvGrpSpPr>
          <p:cNvPr id="21" name="Resource Group"/>
          <p:cNvGrpSpPr/>
          <p:nvPr/>
        </p:nvGrpSpPr>
        <p:grpSpPr>
          <a:xfrm>
            <a:off x="4069840" y="125625"/>
            <a:ext cx="7950743" cy="6580667"/>
            <a:chOff x="4069552" y="125156"/>
            <a:chExt cx="7951871" cy="6581600"/>
          </a:xfrm>
        </p:grpSpPr>
        <p:sp>
          <p:nvSpPr>
            <p:cNvPr id="17" name="Rectangle: Rounded Corners 16"/>
            <p:cNvSpPr/>
            <p:nvPr/>
          </p:nvSpPr>
          <p:spPr>
            <a:xfrm>
              <a:off x="4069552" y="125156"/>
              <a:ext cx="7951871" cy="6581600"/>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 name="Group 1"/>
            <p:cNvGrpSpPr/>
            <p:nvPr/>
          </p:nvGrpSpPr>
          <p:grpSpPr>
            <a:xfrm>
              <a:off x="4344298" y="235849"/>
              <a:ext cx="1689975" cy="531812"/>
              <a:chOff x="4344298" y="941818"/>
              <a:chExt cx="1689975" cy="531812"/>
            </a:xfrm>
          </p:grpSpPr>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437" name="TextBox 436"/>
              <p:cNvSpPr txBox="1"/>
              <p:nvPr/>
            </p:nvSpPr>
            <p:spPr>
              <a:xfrm>
                <a:off x="4613691" y="941818"/>
                <a:ext cx="1420582" cy="531812"/>
              </a:xfrm>
              <a:prstGeom prst="rect">
                <a:avLst/>
              </a:prstGeom>
              <a:noFill/>
            </p:spPr>
            <p:txBody>
              <a:bodyPr wrap="none" rtlCol="0">
                <a:spAutoFit/>
              </a:bodyPr>
              <a:lstStyle/>
              <a:p>
                <a:pPr algn="ctr" defTabSz="914225"/>
                <a:r>
                  <a:rPr lang="en-US" sz="1400" kern="0" dirty="0">
                    <a:solidFill>
                      <a:sysClr val="windowText" lastClr="000000"/>
                    </a:solidFill>
                  </a:rPr>
                  <a:t>Resource Group</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group</a:t>
                </a:r>
              </a:p>
            </p:txBody>
          </p:sp>
        </p:grpSp>
      </p:grpSp>
      <p:grpSp>
        <p:nvGrpSpPr>
          <p:cNvPr id="94" name="Event Hub Namespace"/>
          <p:cNvGrpSpPr/>
          <p:nvPr/>
        </p:nvGrpSpPr>
        <p:grpSpPr>
          <a:xfrm>
            <a:off x="6057004" y="3691143"/>
            <a:ext cx="1406479" cy="2501761"/>
            <a:chOff x="6056998" y="3691180"/>
            <a:chExt cx="1406679" cy="2502116"/>
          </a:xfrm>
        </p:grpSpPr>
        <p:sp>
          <p:nvSpPr>
            <p:cNvPr id="362" name="Rectangle: Rounded Corners 361"/>
            <p:cNvSpPr/>
            <p:nvPr/>
          </p:nvSpPr>
          <p:spPr>
            <a:xfrm>
              <a:off x="6056998" y="3691180"/>
              <a:ext cx="1395196" cy="250211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65" name="TextBox 364"/>
            <p:cNvSpPr txBox="1"/>
            <p:nvPr/>
          </p:nvSpPr>
          <p:spPr>
            <a:xfrm rot="5400000">
              <a:off x="6233404" y="4793820"/>
              <a:ext cx="1928733" cy="531812"/>
            </a:xfrm>
            <a:prstGeom prst="rect">
              <a:avLst/>
            </a:prstGeom>
            <a:noFill/>
          </p:spPr>
          <p:txBody>
            <a:bodyPr wrap="none" rtlCol="0">
              <a:spAutoFit/>
            </a:bodyPr>
            <a:lstStyle/>
            <a:p>
              <a:pPr defTabSz="914225"/>
              <a:r>
                <a:rPr lang="en-US" sz="1400" kern="0" dirty="0">
                  <a:solidFill>
                    <a:sysClr val="windowText" lastClr="000000"/>
                  </a:solidFill>
                </a:rPr>
                <a:t>Event Hub Namespace</a:t>
              </a:r>
            </a:p>
            <a:p>
              <a:pPr defTabSz="914225"/>
              <a:r>
                <a:rPr lang="en-US" sz="1400" b="1" i="1" kern="0" dirty="0">
                  <a:solidFill>
                    <a:sysClr val="windowText" lastClr="000000"/>
                  </a:solidFill>
                </a:rPr>
                <a:t>&lt;name&gt;</a:t>
              </a:r>
              <a:r>
                <a:rPr lang="en-US" sz="1400" b="1" kern="0" dirty="0">
                  <a:solidFill>
                    <a:sysClr val="windowText" lastClr="000000"/>
                  </a:solidFill>
                </a:rPr>
                <a:t>ns</a:t>
              </a:r>
            </a:p>
          </p:txBody>
        </p:sp>
        <p:sp>
          <p:nvSpPr>
            <p:cNvPr id="368" name="Freeform: Shape 367"/>
            <p:cNvSpPr/>
            <p:nvPr/>
          </p:nvSpPr>
          <p:spPr>
            <a:xfrm>
              <a:off x="6057553" y="3691180"/>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sp>
          <p:nvSpPr>
            <p:cNvPr id="395" name="Event Hubs Icon"/>
            <p:cNvSpPr>
              <a:spLocks noChangeAspect="1"/>
            </p:cNvSpPr>
            <p:nvPr/>
          </p:nvSpPr>
          <p:spPr bwMode="auto">
            <a:xfrm>
              <a:off x="7065955" y="3752417"/>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16" name="App Service Plan"/>
          <p:cNvGrpSpPr/>
          <p:nvPr/>
        </p:nvGrpSpPr>
        <p:grpSpPr>
          <a:xfrm>
            <a:off x="7555778" y="301536"/>
            <a:ext cx="1818809" cy="6269502"/>
            <a:chOff x="7555985" y="907739"/>
            <a:chExt cx="1819067" cy="5663743"/>
          </a:xfrm>
        </p:grpSpPr>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467" name="TextBox 466"/>
            <p:cNvSpPr txBox="1"/>
            <p:nvPr/>
          </p:nvSpPr>
          <p:spPr>
            <a:xfrm rot="5400000">
              <a:off x="8445855" y="1780830"/>
              <a:ext cx="1326581" cy="531812"/>
            </a:xfrm>
            <a:prstGeom prst="rect">
              <a:avLst/>
            </a:prstGeom>
            <a:noFill/>
          </p:spPr>
          <p:txBody>
            <a:bodyPr wrap="none" rtlCol="0">
              <a:spAutoFit/>
            </a:bodyPr>
            <a:lstStyle/>
            <a:p>
              <a:pPr defTabSz="914225"/>
              <a:r>
                <a:rPr lang="en-US" sz="1400" kern="0" dirty="0">
                  <a:solidFill>
                    <a:sysClr val="windowText" lastClr="000000"/>
                  </a:solidFill>
                </a:rPr>
                <a:t>App Service Plan</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plan</a:t>
              </a:r>
              <a:endParaRPr lang="en-US" sz="1400" kern="0" dirty="0">
                <a:solidFill>
                  <a:sysClr val="windowText" lastClr="000000"/>
                </a:solidFill>
              </a:endParaRPr>
            </a:p>
          </p:txBody>
        </p:sp>
        <p:sp>
          <p:nvSpPr>
            <p:cNvPr id="344" name="Freeform: Shape 343"/>
            <p:cNvSpPr/>
            <p:nvPr/>
          </p:nvSpPr>
          <p:spPr>
            <a:xfrm>
              <a:off x="7555985" y="910513"/>
              <a:ext cx="1805215" cy="426857"/>
            </a:xfrm>
            <a:custGeom>
              <a:avLst/>
              <a:gdLst>
                <a:gd name="connsiteX0" fmla="*/ 89518 w 1805215"/>
                <a:gd name="connsiteY0" fmla="*/ 0 h 426857"/>
                <a:gd name="connsiteX1" fmla="*/ 1715697 w 1805215"/>
                <a:gd name="connsiteY1" fmla="*/ 0 h 426857"/>
                <a:gd name="connsiteX2" fmla="*/ 1742150 w 1805215"/>
                <a:gd name="connsiteY2" fmla="*/ 5341 h 426857"/>
                <a:gd name="connsiteX3" fmla="*/ 1805215 w 1805215"/>
                <a:gd name="connsiteY3" fmla="*/ 100484 h 426857"/>
                <a:gd name="connsiteX4" fmla="*/ 1805215 w 1805215"/>
                <a:gd name="connsiteY4" fmla="*/ 426857 h 426857"/>
                <a:gd name="connsiteX5" fmla="*/ 0 w 1805215"/>
                <a:gd name="connsiteY5" fmla="*/ 426857 h 426857"/>
                <a:gd name="connsiteX6" fmla="*/ 0 w 1805215"/>
                <a:gd name="connsiteY6" fmla="*/ 100484 h 426857"/>
                <a:gd name="connsiteX7" fmla="*/ 63066 w 1805215"/>
                <a:gd name="connsiteY7" fmla="*/ 5341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215" h="426857">
                  <a:moveTo>
                    <a:pt x="89518" y="0"/>
                  </a:moveTo>
                  <a:lnTo>
                    <a:pt x="1715697" y="0"/>
                  </a:lnTo>
                  <a:lnTo>
                    <a:pt x="1742150" y="5341"/>
                  </a:lnTo>
                  <a:cubicBezTo>
                    <a:pt x="1779211" y="21016"/>
                    <a:pt x="1805215" y="57713"/>
                    <a:pt x="1805215" y="100484"/>
                  </a:cubicBezTo>
                  <a:lnTo>
                    <a:pt x="1805215" y="426857"/>
                  </a:lnTo>
                  <a:lnTo>
                    <a:pt x="0" y="426857"/>
                  </a:lnTo>
                  <a:lnTo>
                    <a:pt x="0" y="100484"/>
                  </a:lnTo>
                  <a:cubicBezTo>
                    <a:pt x="0" y="57713"/>
                    <a:pt x="26005" y="21016"/>
                    <a:pt x="63066" y="5341"/>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36" name="Freeform: Shape 335"/>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grpSp>
        <p:nvGrpSpPr>
          <p:cNvPr id="46" name="Function App"/>
          <p:cNvGrpSpPr/>
          <p:nvPr/>
        </p:nvGrpSpPr>
        <p:grpSpPr>
          <a:xfrm>
            <a:off x="7751924" y="3486820"/>
            <a:ext cx="1406477" cy="2984598"/>
            <a:chOff x="7752159" y="4093475"/>
            <a:chExt cx="1406677" cy="2985021"/>
          </a:xfrm>
        </p:grpSpPr>
        <p:sp>
          <p:nvSpPr>
            <p:cNvPr id="384" name="Rectangle: Rounded Corners 383"/>
            <p:cNvSpPr/>
            <p:nvPr/>
          </p:nvSpPr>
          <p:spPr>
            <a:xfrm>
              <a:off x="7752159" y="4093475"/>
              <a:ext cx="1395196" cy="2985021"/>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85" name="TextBox 384"/>
            <p:cNvSpPr txBox="1"/>
            <p:nvPr/>
          </p:nvSpPr>
          <p:spPr>
            <a:xfrm rot="5400000">
              <a:off x="8120122" y="4986941"/>
              <a:ext cx="1545616" cy="531812"/>
            </a:xfrm>
            <a:prstGeom prst="rect">
              <a:avLst/>
            </a:prstGeom>
            <a:noFill/>
          </p:spPr>
          <p:txBody>
            <a:bodyPr wrap="none" rtlCol="0">
              <a:spAutoFit/>
            </a:bodyPr>
            <a:lstStyle/>
            <a:p>
              <a:pPr defTabSz="914225"/>
              <a:r>
                <a:rPr lang="en-US" sz="1400" kern="0" dirty="0">
                  <a:solidFill>
                    <a:sysClr val="windowText" lastClr="000000"/>
                  </a:solidFill>
                </a:rPr>
                <a:t>Function App</a:t>
              </a:r>
            </a:p>
            <a:p>
              <a:pPr defTabSz="914225"/>
              <a:r>
                <a:rPr lang="en-US" sz="1400" b="1" i="1" kern="0" dirty="0">
                  <a:solidFill>
                    <a:sysClr val="windowText" lastClr="000000"/>
                  </a:solidFill>
                </a:rPr>
                <a:t>&lt;name&gt;</a:t>
              </a:r>
              <a:r>
                <a:rPr lang="en-US" sz="1400" b="1" kern="0" dirty="0">
                  <a:solidFill>
                    <a:sysClr val="windowText" lastClr="000000"/>
                  </a:solidFill>
                </a:rPr>
                <a:t>functions</a:t>
              </a:r>
            </a:p>
          </p:txBody>
        </p:sp>
        <p:sp>
          <p:nvSpPr>
            <p:cNvPr id="366" name="Freeform: Shape 365"/>
            <p:cNvSpPr/>
            <p:nvPr/>
          </p:nvSpPr>
          <p:spPr>
            <a:xfrm>
              <a:off x="7756319" y="409347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48" name="Function"/>
          <p:cNvGrpSpPr/>
          <p:nvPr/>
        </p:nvGrpSpPr>
        <p:grpSpPr>
          <a:xfrm>
            <a:off x="7836927" y="4039706"/>
            <a:ext cx="711987" cy="2351418"/>
            <a:chOff x="7837174" y="4646440"/>
            <a:chExt cx="712088" cy="2351752"/>
          </a:xfrm>
        </p:grpSpPr>
        <p:sp>
          <p:nvSpPr>
            <p:cNvPr id="471" name="Rectangle: Rounded Corners 470"/>
            <p:cNvSpPr/>
            <p:nvPr/>
          </p:nvSpPr>
          <p:spPr>
            <a:xfrm>
              <a:off x="7837174" y="4647045"/>
              <a:ext cx="709974" cy="235114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kern="0" dirty="0">
                <a:solidFill>
                  <a:schemeClr val="tx1"/>
                </a:solidFill>
              </a:endParaRPr>
            </a:p>
          </p:txBody>
        </p:sp>
        <p:sp>
          <p:nvSpPr>
            <p:cNvPr id="472" name="TextBox 471"/>
            <p:cNvSpPr txBox="1"/>
            <p:nvPr/>
          </p:nvSpPr>
          <p:spPr>
            <a:xfrm rot="5400000">
              <a:off x="7701992" y="5264575"/>
              <a:ext cx="984565" cy="531812"/>
            </a:xfrm>
            <a:prstGeom prst="rect">
              <a:avLst/>
            </a:prstGeom>
            <a:noFill/>
          </p:spPr>
          <p:txBody>
            <a:bodyPr wrap="none" rtlCol="0">
              <a:spAutoFit/>
            </a:bodyPr>
            <a:lstStyle/>
            <a:p>
              <a:pPr defTabSz="914225"/>
              <a:r>
                <a:rPr lang="en-US" sz="1400" kern="0" dirty="0">
                  <a:solidFill>
                    <a:sysClr val="windowText" lastClr="000000"/>
                  </a:solidFill>
                </a:rPr>
                <a:t>Function</a:t>
              </a:r>
              <a:br>
                <a:rPr lang="en-US" sz="1400" kern="0" dirty="0">
                  <a:solidFill>
                    <a:sysClr val="windowText" lastClr="000000"/>
                  </a:solidFill>
                </a:rPr>
              </a:br>
              <a:r>
                <a:rPr lang="en-US" sz="1400" b="1" kern="0" dirty="0" err="1">
                  <a:solidFill>
                    <a:sysClr val="windowText" lastClr="000000"/>
                  </a:solidFill>
                </a:rPr>
                <a:t>TempAlert</a:t>
              </a:r>
              <a:endParaRPr lang="en-US" sz="1400" kern="0" dirty="0">
                <a:solidFill>
                  <a:sysClr val="windowText" lastClr="000000"/>
                </a:solidFill>
              </a:endParaRPr>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45" name="Web App"/>
          <p:cNvGrpSpPr/>
          <p:nvPr/>
        </p:nvGrpSpPr>
        <p:grpSpPr>
          <a:xfrm>
            <a:off x="7751924" y="836720"/>
            <a:ext cx="711987" cy="2320386"/>
            <a:chOff x="7752159" y="1443000"/>
            <a:chExt cx="712088" cy="2320716"/>
          </a:xfrm>
        </p:grpSpPr>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5"/>
              <a:endParaRPr lang="en-US" kern="0" dirty="0">
                <a:solidFill>
                  <a:schemeClr val="tx1"/>
                </a:solidFill>
              </a:endParaRPr>
            </a:p>
          </p:txBody>
        </p:sp>
        <p:sp>
          <p:nvSpPr>
            <p:cNvPr id="383" name="TextBox 382"/>
            <p:cNvSpPr txBox="1"/>
            <p:nvPr/>
          </p:nvSpPr>
          <p:spPr>
            <a:xfrm rot="5400000">
              <a:off x="7520286" y="2166117"/>
              <a:ext cx="1173719" cy="531812"/>
            </a:xfrm>
            <a:prstGeom prst="rect">
              <a:avLst/>
            </a:prstGeom>
            <a:noFill/>
          </p:spPr>
          <p:txBody>
            <a:bodyPr wrap="none" rtlCol="0">
              <a:spAutoFit/>
            </a:bodyPr>
            <a:lstStyle/>
            <a:p>
              <a:pPr defTabSz="914225"/>
              <a:r>
                <a:rPr lang="en-US" sz="1400" kern="0" dirty="0">
                  <a:solidFill>
                    <a:sysClr val="windowText" lastClr="000000"/>
                  </a:solidFill>
                </a:rPr>
                <a:t>Web App</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web</a:t>
              </a:r>
              <a:endParaRPr lang="en-US" sz="1400" kern="0" dirty="0">
                <a:solidFill>
                  <a:sysClr val="windowText" lastClr="000000"/>
                </a:solidFill>
              </a:endParaRPr>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9" name="SQL Server"/>
          <p:cNvGrpSpPr/>
          <p:nvPr/>
        </p:nvGrpSpPr>
        <p:grpSpPr>
          <a:xfrm>
            <a:off x="6062689" y="1516919"/>
            <a:ext cx="1406478" cy="2064402"/>
            <a:chOff x="6062683" y="2123296"/>
            <a:chExt cx="1406678" cy="2064695"/>
          </a:xfrm>
        </p:grpSpPr>
        <p:sp>
          <p:nvSpPr>
            <p:cNvPr id="330" name="Rectangle: Rounded Corners 329"/>
            <p:cNvSpPr/>
            <p:nvPr/>
          </p:nvSpPr>
          <p:spPr>
            <a:xfrm>
              <a:off x="6062683" y="2123296"/>
              <a:ext cx="1395196" cy="2064695"/>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32" name="TextBox 331"/>
            <p:cNvSpPr txBox="1"/>
            <p:nvPr/>
          </p:nvSpPr>
          <p:spPr>
            <a:xfrm rot="5400000">
              <a:off x="6671097" y="2794883"/>
              <a:ext cx="1064715" cy="531812"/>
            </a:xfrm>
            <a:prstGeom prst="rect">
              <a:avLst/>
            </a:prstGeom>
            <a:noFill/>
          </p:spPr>
          <p:txBody>
            <a:bodyPr wrap="none" rtlCol="0">
              <a:spAutoFit/>
            </a:bodyPr>
            <a:lstStyle/>
            <a:p>
              <a:pPr defTabSz="914225"/>
              <a:r>
                <a:rPr lang="en-US" sz="1400" kern="0" dirty="0">
                  <a:solidFill>
                    <a:sysClr val="windowText" lastClr="000000"/>
                  </a:solidFill>
                </a:rPr>
                <a:t>SQL Server</a:t>
              </a:r>
            </a:p>
            <a:p>
              <a:pPr defTabSz="914225"/>
              <a:r>
                <a:rPr lang="en-US" sz="1400" b="1" i="1" kern="0" dirty="0">
                  <a:solidFill>
                    <a:sysClr val="windowText" lastClr="000000"/>
                  </a:solidFill>
                </a:rPr>
                <a:t>&lt;name&gt;</a:t>
              </a:r>
              <a:r>
                <a:rPr lang="en-US" sz="1400" b="1" kern="0" dirty="0" err="1">
                  <a:solidFill>
                    <a:sysClr val="windowText" lastClr="000000"/>
                  </a:solidFill>
                </a:rPr>
                <a:t>sql</a:t>
              </a:r>
              <a:endParaRPr lang="en-US" sz="1400" b="1" kern="0" dirty="0">
                <a:solidFill>
                  <a:sysClr val="windowText" lastClr="000000"/>
                </a:solidFill>
              </a:endParaRPr>
            </a:p>
          </p:txBody>
        </p:sp>
        <p:sp>
          <p:nvSpPr>
            <p:cNvPr id="363" name="Freeform: Shape 362"/>
            <p:cNvSpPr/>
            <p:nvPr/>
          </p:nvSpPr>
          <p:spPr>
            <a:xfrm>
              <a:off x="6063238" y="212329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kern="0">
                <a:solidFill>
                  <a:sysClr val="windowText" lastClr="000000"/>
                </a:solidFill>
              </a:endParaRPr>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grpSp>
      <p:grpSp>
        <p:nvGrpSpPr>
          <p:cNvPr id="50" name="SQL Database"/>
          <p:cNvGrpSpPr/>
          <p:nvPr/>
        </p:nvGrpSpPr>
        <p:grpSpPr>
          <a:xfrm>
            <a:off x="6164524" y="1984507"/>
            <a:ext cx="712833" cy="1502313"/>
            <a:chOff x="6164533" y="2590949"/>
            <a:chExt cx="712934" cy="1502527"/>
          </a:xfrm>
        </p:grpSpPr>
        <p:sp>
          <p:nvSpPr>
            <p:cNvPr id="378" name="Rectangle: Rounded Corners 377"/>
            <p:cNvSpPr/>
            <p:nvPr/>
          </p:nvSpPr>
          <p:spPr>
            <a:xfrm>
              <a:off x="6167493" y="2594969"/>
              <a:ext cx="709974" cy="149850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9" name="TextBox 378"/>
            <p:cNvSpPr txBox="1"/>
            <p:nvPr/>
          </p:nvSpPr>
          <p:spPr>
            <a:xfrm rot="5400000">
              <a:off x="5992526" y="3258745"/>
              <a:ext cx="1059906" cy="531812"/>
            </a:xfrm>
            <a:prstGeom prst="rect">
              <a:avLst/>
            </a:prstGeom>
            <a:noFill/>
          </p:spPr>
          <p:txBody>
            <a:bodyPr wrap="none" rtlCol="0">
              <a:spAutoFit/>
            </a:bodyPr>
            <a:lstStyle/>
            <a:p>
              <a:pPr defTabSz="914225"/>
              <a:r>
                <a:rPr lang="en-US" sz="1400" kern="0" dirty="0">
                  <a:solidFill>
                    <a:sysClr val="windowText" lastClr="000000"/>
                  </a:solidFill>
                </a:rPr>
                <a:t>SQL Db</a:t>
              </a:r>
            </a:p>
            <a:p>
              <a:pPr defTabSz="914225"/>
              <a:r>
                <a:rPr lang="en-US" sz="1400" b="1" i="1" kern="0" dirty="0">
                  <a:solidFill>
                    <a:sysClr val="windowText" lastClr="000000"/>
                  </a:solidFill>
                </a:rPr>
                <a:t>&lt;name&gt;</a:t>
              </a:r>
              <a:r>
                <a:rPr lang="en-US" sz="1400" b="1" kern="0" dirty="0" err="1">
                  <a:solidFill>
                    <a:sysClr val="windowText" lastClr="000000"/>
                  </a:solidFill>
                </a:rPr>
                <a:t>db</a:t>
              </a:r>
              <a:endParaRPr lang="en-US" sz="1400" b="1" i="1" kern="0" dirty="0">
                <a:solidFill>
                  <a:sysClr val="windowText" lastClr="000000"/>
                </a:solidFill>
              </a:endParaRPr>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grpSp>
      <p:grpSp>
        <p:nvGrpSpPr>
          <p:cNvPr id="198" name="Router"/>
          <p:cNvGrpSpPr/>
          <p:nvPr/>
        </p:nvGrpSpPr>
        <p:grpSpPr>
          <a:xfrm>
            <a:off x="910578" y="2474520"/>
            <a:ext cx="2139771" cy="800856"/>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197" name="TextBox 196"/>
            <p:cNvSpPr txBox="1"/>
            <p:nvPr/>
          </p:nvSpPr>
          <p:spPr>
            <a:xfrm>
              <a:off x="3925979" y="3538135"/>
              <a:ext cx="2191445" cy="536158"/>
            </a:xfrm>
            <a:prstGeom prst="rect">
              <a:avLst/>
            </a:prstGeom>
            <a:noFill/>
          </p:spPr>
          <p:txBody>
            <a:bodyPr wrap="square" rtlCol="0">
              <a:spAutoFit/>
            </a:bodyPr>
            <a:lstStyle/>
            <a:p>
              <a:pPr algn="ctr" defTabSz="914225"/>
              <a:r>
                <a:rPr lang="en-US" sz="1400" kern="0" dirty="0">
                  <a:solidFill>
                    <a:srgbClr val="121212"/>
                  </a:solidFill>
                  <a:latin typeface="OCR A Std" panose="020F0609000104060307" pitchFamily="49" charset="0"/>
                </a:rPr>
                <a:t>Router w/ </a:t>
              </a:r>
              <a:br>
                <a:rPr lang="en-US" sz="1400" kern="0" dirty="0">
                  <a:solidFill>
                    <a:srgbClr val="121212"/>
                  </a:solidFill>
                  <a:latin typeface="OCR A Std" panose="020F0609000104060307" pitchFamily="49" charset="0"/>
                </a:rPr>
              </a:br>
              <a:r>
                <a:rPr lang="en-US" sz="1400" kern="0" dirty="0">
                  <a:solidFill>
                    <a:srgbClr val="121212"/>
                  </a:solidFill>
                  <a:latin typeface="OCR A Std" panose="020F0609000104060307" pitchFamily="49" charset="0"/>
                </a:rPr>
                <a:t>Internet Access</a:t>
              </a:r>
            </a:p>
          </p:txBody>
        </p:sp>
      </p:grpSp>
      <p:cxnSp>
        <p:nvCxnSpPr>
          <p:cNvPr id="47" name="Divider Line"/>
          <p:cNvCxnSpPr/>
          <p:nvPr/>
        </p:nvCxnSpPr>
        <p:spPr>
          <a:xfrm>
            <a:off x="3670264" y="745079"/>
            <a:ext cx="0" cy="585409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49" name="WiFI Icon"/>
          <p:cNvSpPr>
            <a:spLocks noChangeAspect="1"/>
          </p:cNvSpPr>
          <p:nvPr/>
        </p:nvSpPr>
        <p:spPr>
          <a:xfrm rot="8100000" flipH="1">
            <a:off x="1790787" y="2256239"/>
            <a:ext cx="433644" cy="435688"/>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rgbClr val="121212"/>
              </a:solidFill>
            </a:endParaRPr>
          </a:p>
        </p:txBody>
      </p:sp>
      <p:grpSp>
        <p:nvGrpSpPr>
          <p:cNvPr id="92" name="NUC Ethernet"/>
          <p:cNvGrpSpPr/>
          <p:nvPr/>
        </p:nvGrpSpPr>
        <p:grpSpPr>
          <a:xfrm>
            <a:off x="208201" y="2863651"/>
            <a:ext cx="664562" cy="900018"/>
            <a:chOff x="207366" y="2863570"/>
            <a:chExt cx="664656" cy="900145"/>
          </a:xfrm>
        </p:grpSpPr>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90" name="Arduino USB"/>
          <p:cNvGrpSpPr/>
          <p:nvPr/>
        </p:nvGrpSpPr>
        <p:grpSpPr>
          <a:xfrm>
            <a:off x="171438" y="3813939"/>
            <a:ext cx="1104064" cy="1191571"/>
            <a:chOff x="170597" y="3813994"/>
            <a:chExt cx="1104221" cy="1191740"/>
          </a:xfrm>
        </p:grpSpPr>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dirty="0">
                <a:solidFill>
                  <a:sysClr val="windowText" lastClr="000000"/>
                </a:solidFill>
              </a:endParaRPr>
            </a:p>
          </p:txBody>
        </p:sp>
      </p:grpSp>
      <p:grpSp>
        <p:nvGrpSpPr>
          <p:cNvPr id="52" name="Stream Analytics Job"/>
          <p:cNvGrpSpPr/>
          <p:nvPr/>
        </p:nvGrpSpPr>
        <p:grpSpPr>
          <a:xfrm>
            <a:off x="5230326" y="2037979"/>
            <a:ext cx="709874" cy="3386829"/>
            <a:chOff x="5230204" y="2644429"/>
            <a:chExt cx="709974" cy="3387309"/>
          </a:xfrm>
        </p:grpSpPr>
        <p:sp>
          <p:nvSpPr>
            <p:cNvPr id="376" name="Rectangle: Rounded Corners 375"/>
            <p:cNvSpPr/>
            <p:nvPr/>
          </p:nvSpPr>
          <p:spPr>
            <a:xfrm>
              <a:off x="5230204" y="2648448"/>
              <a:ext cx="709974" cy="338329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7" name="TextBox 376"/>
            <p:cNvSpPr txBox="1"/>
            <p:nvPr/>
          </p:nvSpPr>
          <p:spPr>
            <a:xfrm rot="5400000">
              <a:off x="4864482" y="3492858"/>
              <a:ext cx="1441420" cy="531812"/>
            </a:xfrm>
            <a:prstGeom prst="rect">
              <a:avLst/>
            </a:prstGeom>
            <a:noFill/>
          </p:spPr>
          <p:txBody>
            <a:bodyPr wrap="none" rtlCol="0">
              <a:spAutoFit/>
            </a:bodyPr>
            <a:lstStyle/>
            <a:p>
              <a:pPr defTabSz="914225"/>
              <a:r>
                <a:rPr lang="en-US" sz="1400" kern="0" dirty="0">
                  <a:solidFill>
                    <a:sysClr val="windowText" lastClr="000000"/>
                  </a:solidFill>
                </a:rPr>
                <a:t>Stream Analytics</a:t>
              </a:r>
            </a:p>
            <a:p>
              <a:pPr defTabSz="914225"/>
              <a:r>
                <a:rPr lang="en-US" sz="1400" b="1" i="1" kern="0" dirty="0">
                  <a:solidFill>
                    <a:sysClr val="windowText" lastClr="000000"/>
                  </a:solidFill>
                </a:rPr>
                <a:t>&lt;name&gt;</a:t>
              </a:r>
              <a:r>
                <a:rPr lang="en-US" sz="1400" b="1" kern="0" dirty="0">
                  <a:solidFill>
                    <a:sysClr val="windowText" lastClr="000000"/>
                  </a:solidFill>
                </a:rPr>
                <a:t>job</a:t>
              </a:r>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51" name="Event Hub"/>
          <p:cNvGrpSpPr/>
          <p:nvPr/>
        </p:nvGrpSpPr>
        <p:grpSpPr>
          <a:xfrm>
            <a:off x="6164525" y="4158657"/>
            <a:ext cx="710076" cy="1717108"/>
            <a:chOff x="6164533" y="4475265"/>
            <a:chExt cx="710177" cy="1717352"/>
          </a:xfrm>
        </p:grpSpPr>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81" name="TextBox 380"/>
            <p:cNvSpPr txBox="1"/>
            <p:nvPr/>
          </p:nvSpPr>
          <p:spPr>
            <a:xfrm rot="5400000">
              <a:off x="5888780" y="5262308"/>
              <a:ext cx="1261884" cy="531812"/>
            </a:xfrm>
            <a:prstGeom prst="rect">
              <a:avLst/>
            </a:prstGeom>
            <a:noFill/>
          </p:spPr>
          <p:txBody>
            <a:bodyPr wrap="none" rtlCol="0">
              <a:spAutoFit/>
            </a:bodyPr>
            <a:lstStyle/>
            <a:p>
              <a:pPr defTabSz="914225"/>
              <a:r>
                <a:rPr lang="en-US" sz="1400" kern="0" dirty="0">
                  <a:solidFill>
                    <a:sysClr val="windowText" lastClr="000000"/>
                  </a:solidFill>
                </a:rPr>
                <a:t>Event Hub</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alerts</a:t>
              </a:r>
              <a:endParaRPr lang="en-US" sz="1400" kern="0" dirty="0">
                <a:solidFill>
                  <a:sysClr val="windowText" lastClr="000000"/>
                </a:solidFill>
              </a:endParaRPr>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kern="0">
                <a:solidFill>
                  <a:sysClr val="windowText" lastClr="000000"/>
                </a:solidFill>
              </a:endParaRPr>
            </a:p>
          </p:txBody>
        </p:sp>
      </p:grpSp>
      <p:grpSp>
        <p:nvGrpSpPr>
          <p:cNvPr id="53" name="IoT Hub"/>
          <p:cNvGrpSpPr/>
          <p:nvPr/>
        </p:nvGrpSpPr>
        <p:grpSpPr>
          <a:xfrm>
            <a:off x="4398271" y="1246761"/>
            <a:ext cx="710741" cy="5324277"/>
            <a:chOff x="4398029" y="1853099"/>
            <a:chExt cx="710842" cy="5325032"/>
          </a:xfrm>
        </p:grpSpPr>
        <p:sp>
          <p:nvSpPr>
            <p:cNvPr id="360" name="Rectangle: Rounded Corners 359"/>
            <p:cNvSpPr/>
            <p:nvPr/>
          </p:nvSpPr>
          <p:spPr>
            <a:xfrm>
              <a:off x="4398897" y="1853099"/>
              <a:ext cx="709974" cy="532503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5" name="TextBox 374"/>
            <p:cNvSpPr txBox="1"/>
            <p:nvPr/>
          </p:nvSpPr>
          <p:spPr>
            <a:xfrm rot="5400000">
              <a:off x="4229542" y="2516646"/>
              <a:ext cx="1048685" cy="531812"/>
            </a:xfrm>
            <a:prstGeom prst="rect">
              <a:avLst/>
            </a:prstGeom>
            <a:noFill/>
          </p:spPr>
          <p:txBody>
            <a:bodyPr wrap="none" rtlCol="0">
              <a:spAutoFit/>
            </a:bodyPr>
            <a:lstStyle/>
            <a:p>
              <a:pPr defTabSz="914225"/>
              <a:r>
                <a:rPr lang="en-US" sz="1400" kern="0" dirty="0">
                  <a:solidFill>
                    <a:sysClr val="windowText" lastClr="000000"/>
                  </a:solidFill>
                </a:rPr>
                <a:t>IoT Hub</a:t>
              </a:r>
              <a:br>
                <a:rPr lang="en-US" sz="1400" kern="0" dirty="0">
                  <a:solidFill>
                    <a:sysClr val="windowText" lastClr="000000"/>
                  </a:solidFill>
                </a:rPr>
              </a:br>
              <a:r>
                <a:rPr lang="en-US" sz="1400" b="1" i="1" kern="0" dirty="0">
                  <a:solidFill>
                    <a:sysClr val="windowText" lastClr="000000"/>
                  </a:solidFill>
                </a:rPr>
                <a:t>&lt;name&gt;</a:t>
              </a:r>
              <a:r>
                <a:rPr lang="en-US" sz="1400" b="1" kern="0" dirty="0" err="1">
                  <a:solidFill>
                    <a:sysClr val="windowText" lastClr="000000"/>
                  </a:solidFill>
                </a:rPr>
                <a:t>iot</a:t>
              </a:r>
              <a:endParaRPr lang="en-US" sz="1400" b="1" kern="0" dirty="0">
                <a:solidFill>
                  <a:sysClr val="windowText" lastClr="000000"/>
                </a:solidFill>
              </a:endParaRPr>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29" name="ASA IoT Hub Input"/>
          <p:cNvSpPr/>
          <p:nvPr/>
        </p:nvSpPr>
        <p:spPr>
          <a:xfrm>
            <a:off x="4969550" y="3482905"/>
            <a:ext cx="40265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INPUT</a:t>
            </a:r>
          </a:p>
        </p:txBody>
      </p:sp>
      <p:sp>
        <p:nvSpPr>
          <p:cNvPr id="501" name="ASA SQL Output"/>
          <p:cNvSpPr/>
          <p:nvPr/>
        </p:nvSpPr>
        <p:spPr>
          <a:xfrm>
            <a:off x="5855733" y="2879044"/>
            <a:ext cx="4547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OUTPUT</a:t>
            </a:r>
          </a:p>
        </p:txBody>
      </p:sp>
      <p:sp>
        <p:nvSpPr>
          <p:cNvPr id="504" name="Web App SQL Query"/>
          <p:cNvSpPr/>
          <p:nvPr/>
        </p:nvSpPr>
        <p:spPr>
          <a:xfrm>
            <a:off x="6818028" y="2875197"/>
            <a:ext cx="10834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QUERY</a:t>
            </a:r>
          </a:p>
        </p:txBody>
      </p:sp>
      <p:sp>
        <p:nvSpPr>
          <p:cNvPr id="505" name="Function Event Hub Receive"/>
          <p:cNvSpPr/>
          <p:nvPr/>
        </p:nvSpPr>
        <p:spPr>
          <a:xfrm>
            <a:off x="6818028" y="5888889"/>
            <a:ext cx="1175083"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RECEIVE</a:t>
            </a:r>
          </a:p>
        </p:txBody>
      </p:sp>
      <p:sp>
        <p:nvSpPr>
          <p:cNvPr id="507" name="Web App to IoT Hub Send"/>
          <p:cNvSpPr/>
          <p:nvPr/>
        </p:nvSpPr>
        <p:spPr>
          <a:xfrm>
            <a:off x="4969550" y="1296146"/>
            <a:ext cx="2867377" cy="231181"/>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CLOUD-TO-DEVICE MESSAGES</a:t>
            </a:r>
          </a:p>
        </p:txBody>
      </p:sp>
      <p:sp>
        <p:nvSpPr>
          <p:cNvPr id="131" name="Laptop to IoT Hub Send Receive"/>
          <p:cNvSpPr/>
          <p:nvPr/>
        </p:nvSpPr>
        <p:spPr>
          <a:xfrm>
            <a:off x="2885598" y="1294973"/>
            <a:ext cx="1650886"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 RECEIVE</a:t>
            </a:r>
          </a:p>
        </p:txBody>
      </p:sp>
      <p:sp>
        <p:nvSpPr>
          <p:cNvPr id="510" name="Laptop to Web App Get Post"/>
          <p:cNvSpPr/>
          <p:nvPr/>
        </p:nvSpPr>
        <p:spPr>
          <a:xfrm>
            <a:off x="2870053" y="976451"/>
            <a:ext cx="5031439"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GET / POST</a:t>
            </a:r>
          </a:p>
        </p:txBody>
      </p:sp>
      <p:sp>
        <p:nvSpPr>
          <p:cNvPr id="511" name="Function IoT Hub Send"/>
          <p:cNvSpPr/>
          <p:nvPr/>
        </p:nvSpPr>
        <p:spPr>
          <a:xfrm>
            <a:off x="4969550" y="6192905"/>
            <a:ext cx="2995046" cy="231181"/>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CLOUD-TO-DEVICE-MESSAGES</a:t>
            </a:r>
          </a:p>
        </p:txBody>
      </p:sp>
      <p:sp>
        <p:nvSpPr>
          <p:cNvPr id="512" name="Device to IoT Hub Send Receive"/>
          <p:cNvSpPr/>
          <p:nvPr/>
        </p:nvSpPr>
        <p:spPr>
          <a:xfrm>
            <a:off x="3118277" y="3678552"/>
            <a:ext cx="1438217"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SEND / RECEIVE</a:t>
            </a:r>
          </a:p>
        </p:txBody>
      </p:sp>
      <p:sp>
        <p:nvSpPr>
          <p:cNvPr id="15" name="Lab Architecture Slide Title"/>
          <p:cNvSpPr txBox="1"/>
          <p:nvPr/>
        </p:nvSpPr>
        <p:spPr>
          <a:xfrm>
            <a:off x="163927" y="125624"/>
            <a:ext cx="3808515" cy="531737"/>
          </a:xfrm>
          <a:prstGeom prst="rect">
            <a:avLst/>
          </a:prstGeom>
          <a:noFill/>
        </p:spPr>
        <p:txBody>
          <a:bodyPr wrap="none" rtlCol="0">
            <a:spAutoFit/>
          </a:bodyPr>
          <a:lstStyle/>
          <a:p>
            <a:pPr defTabSz="914225"/>
            <a:r>
              <a:rPr lang="en-US" sz="2800" kern="0" cap="all" dirty="0">
                <a:solidFill>
                  <a:sysClr val="windowText" lastClr="000000"/>
                </a:solidFill>
                <a:latin typeface="+mj-lt"/>
              </a:rPr>
              <a:t>Lab Architecture</a:t>
            </a:r>
          </a:p>
        </p:txBody>
      </p:sp>
      <p:sp>
        <p:nvSpPr>
          <p:cNvPr id="18" name="Local Resources Label"/>
          <p:cNvSpPr txBox="1"/>
          <p:nvPr/>
        </p:nvSpPr>
        <p:spPr>
          <a:xfrm rot="16200000">
            <a:off x="2800232" y="2827049"/>
            <a:ext cx="1467069" cy="276999"/>
          </a:xfrm>
          <a:prstGeom prst="rect">
            <a:avLst/>
          </a:prstGeom>
          <a:noFill/>
        </p:spPr>
        <p:txBody>
          <a:bodyPr wrap="none" rtlCol="0">
            <a:spAutoFit/>
          </a:bodyPr>
          <a:lstStyle/>
          <a:p>
            <a:pPr algn="ctr" defTabSz="914225"/>
            <a:r>
              <a:rPr lang="en-US" sz="1200" kern="0" dirty="0">
                <a:solidFill>
                  <a:sysClr val="windowText" lastClr="000000"/>
                </a:solidFill>
              </a:rPr>
              <a:t>LOCAL RESOURCES</a:t>
            </a:r>
          </a:p>
        </p:txBody>
      </p:sp>
      <p:sp>
        <p:nvSpPr>
          <p:cNvPr id="322" name="Azure Resources Label"/>
          <p:cNvSpPr txBox="1"/>
          <p:nvPr/>
        </p:nvSpPr>
        <p:spPr>
          <a:xfrm rot="5400000">
            <a:off x="3074619" y="2825209"/>
            <a:ext cx="1489298" cy="280678"/>
          </a:xfrm>
          <a:prstGeom prst="rect">
            <a:avLst/>
          </a:prstGeom>
          <a:noFill/>
        </p:spPr>
        <p:txBody>
          <a:bodyPr wrap="none" rtlCol="0">
            <a:spAutoFit/>
          </a:bodyPr>
          <a:lstStyle/>
          <a:p>
            <a:pPr algn="ctr" defTabSz="914225"/>
            <a:r>
              <a:rPr lang="en-US" sz="1200" kern="0" dirty="0">
                <a:solidFill>
                  <a:sysClr val="windowText" lastClr="000000"/>
                </a:solidFill>
              </a:rPr>
              <a:t>AZURE RESOURCES</a:t>
            </a:r>
          </a:p>
        </p:txBody>
      </p:sp>
      <p:grpSp>
        <p:nvGrpSpPr>
          <p:cNvPr id="136" name="Temp Sensors and Buzzer"/>
          <p:cNvGrpSpPr/>
          <p:nvPr/>
        </p:nvGrpSpPr>
        <p:grpSpPr>
          <a:xfrm>
            <a:off x="-32846" y="4222555"/>
            <a:ext cx="3435012" cy="1945591"/>
            <a:chOff x="-33506" y="4306729"/>
            <a:chExt cx="3503891" cy="1984604"/>
          </a:xfrm>
        </p:grpSpPr>
        <p:grpSp>
          <p:nvGrpSpPr>
            <p:cNvPr id="252" name="Temp Sensor"/>
            <p:cNvGrpSpPr>
              <a:grpSpLocks noChangeAspect="1"/>
            </p:cNvGrpSpPr>
            <p:nvPr/>
          </p:nvGrpSpPr>
          <p:grpSpPr>
            <a:xfrm>
              <a:off x="143089" y="5587766"/>
              <a:ext cx="449947" cy="364716"/>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8" name="Temp Sensor Cable"/>
            <p:cNvGrpSpPr/>
            <p:nvPr/>
          </p:nvGrpSpPr>
          <p:grpSpPr>
            <a:xfrm>
              <a:off x="282803" y="5177063"/>
              <a:ext cx="1346788" cy="524527"/>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202" name="Buzzer"/>
            <p:cNvGrpSpPr>
              <a:grpSpLocks noChangeAspect="1"/>
            </p:cNvGrpSpPr>
            <p:nvPr/>
          </p:nvGrpSpPr>
          <p:grpSpPr>
            <a:xfrm rot="16200000">
              <a:off x="3017972" y="4349345"/>
              <a:ext cx="449948" cy="364716"/>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ysClr val="windowText" lastClr="000000"/>
                  </a:solidFill>
                </a:endParaRPr>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9" name="Buzzer Cable"/>
            <p:cNvGrpSpPr/>
            <p:nvPr/>
          </p:nvGrpSpPr>
          <p:grpSpPr>
            <a:xfrm>
              <a:off x="1952513" y="4454968"/>
              <a:ext cx="1220857" cy="568356"/>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9" name="Temp Sensor Label"/>
            <p:cNvSpPr txBox="1"/>
            <p:nvPr/>
          </p:nvSpPr>
          <p:spPr>
            <a:xfrm>
              <a:off x="-33506" y="5941069"/>
              <a:ext cx="765467" cy="350264"/>
            </a:xfrm>
            <a:prstGeom prst="rect">
              <a:avLst/>
            </a:prstGeom>
            <a:noFill/>
          </p:spPr>
          <p:txBody>
            <a:bodyPr wrap="none" rtlCol="0">
              <a:spAutoFit/>
            </a:bodyPr>
            <a:lstStyle/>
            <a:p>
              <a:pPr algn="ctr" defTabSz="914225"/>
              <a:r>
                <a:rPr lang="en-US" sz="800" kern="0" dirty="0">
                  <a:solidFill>
                    <a:sysClr val="windowText" lastClr="000000"/>
                  </a:solidFill>
                </a:rPr>
                <a:t>Temperature</a:t>
              </a:r>
              <a:br>
                <a:rPr lang="en-US" sz="800" kern="0" dirty="0">
                  <a:solidFill>
                    <a:sysClr val="windowText" lastClr="000000"/>
                  </a:solidFill>
                </a:rPr>
              </a:br>
              <a:r>
                <a:rPr lang="en-US" sz="800" kern="0" dirty="0">
                  <a:solidFill>
                    <a:sysClr val="windowText" lastClr="000000"/>
                  </a:solidFill>
                </a:rPr>
                <a:t>Sensor</a:t>
              </a:r>
            </a:p>
          </p:txBody>
        </p:sp>
        <p:sp>
          <p:nvSpPr>
            <p:cNvPr id="325" name="Buzzer Label"/>
            <p:cNvSpPr txBox="1"/>
            <p:nvPr/>
          </p:nvSpPr>
          <p:spPr>
            <a:xfrm>
              <a:off x="2977948" y="4784436"/>
              <a:ext cx="492437" cy="222217"/>
            </a:xfrm>
            <a:prstGeom prst="rect">
              <a:avLst/>
            </a:prstGeom>
            <a:noFill/>
          </p:spPr>
          <p:txBody>
            <a:bodyPr wrap="none" rtlCol="0">
              <a:spAutoFit/>
            </a:bodyPr>
            <a:lstStyle/>
            <a:p>
              <a:pPr algn="ctr" defTabSz="914225"/>
              <a:r>
                <a:rPr lang="en-US" sz="800" kern="0" dirty="0">
                  <a:solidFill>
                    <a:sysClr val="windowText" lastClr="000000"/>
                  </a:solidFill>
                </a:rPr>
                <a:t>Buzzer</a:t>
              </a:r>
            </a:p>
          </p:txBody>
        </p:sp>
      </p:grpSp>
      <p:grpSp>
        <p:nvGrpSpPr>
          <p:cNvPr id="128" name="RGB LCD and Rotary Angle Sensor"/>
          <p:cNvGrpSpPr/>
          <p:nvPr/>
        </p:nvGrpSpPr>
        <p:grpSpPr>
          <a:xfrm>
            <a:off x="613963" y="5243429"/>
            <a:ext cx="2741839" cy="1564349"/>
            <a:chOff x="626273" y="5348074"/>
            <a:chExt cx="2796819" cy="1595717"/>
          </a:xfrm>
        </p:grpSpPr>
        <p:grpSp>
          <p:nvGrpSpPr>
            <p:cNvPr id="164" name="LCD Panel"/>
            <p:cNvGrpSpPr/>
            <p:nvPr/>
          </p:nvGrpSpPr>
          <p:grpSpPr>
            <a:xfrm>
              <a:off x="1865818" y="5933546"/>
              <a:ext cx="1554182" cy="809735"/>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237" name="Rotary Sensor Cable"/>
            <p:cNvGrpSpPr/>
            <p:nvPr/>
          </p:nvGrpSpPr>
          <p:grpSpPr>
            <a:xfrm>
              <a:off x="794138" y="5377493"/>
              <a:ext cx="835453" cy="61070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grpSp>
          <p:nvGrpSpPr>
            <p:cNvPr id="154" name="Rotary Sensor"/>
            <p:cNvGrpSpPr/>
            <p:nvPr/>
          </p:nvGrpSpPr>
          <p:grpSpPr>
            <a:xfrm rot="16200000">
              <a:off x="649335" y="5881826"/>
              <a:ext cx="453415" cy="367526"/>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397" name="LCD Cable"/>
            <p:cNvGrpSpPr>
              <a:grpSpLocks noChangeAspect="1"/>
            </p:cNvGrpSpPr>
            <p:nvPr/>
          </p:nvGrpSpPr>
          <p:grpSpPr>
            <a:xfrm>
              <a:off x="1586143" y="5348074"/>
              <a:ext cx="1836949" cy="1333272"/>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grpSp>
        <p:sp>
          <p:nvSpPr>
            <p:cNvPr id="324" name="Rotary Sensor Label"/>
            <p:cNvSpPr txBox="1"/>
            <p:nvPr/>
          </p:nvSpPr>
          <p:spPr>
            <a:xfrm>
              <a:off x="626273" y="6332990"/>
              <a:ext cx="489167" cy="478311"/>
            </a:xfrm>
            <a:prstGeom prst="rect">
              <a:avLst/>
            </a:prstGeom>
            <a:noFill/>
          </p:spPr>
          <p:txBody>
            <a:bodyPr wrap="none" rtlCol="0">
              <a:spAutoFit/>
            </a:bodyPr>
            <a:lstStyle/>
            <a:p>
              <a:pPr algn="ctr" defTabSz="914225"/>
              <a:r>
                <a:rPr lang="en-US" sz="800" kern="0" dirty="0">
                  <a:solidFill>
                    <a:sysClr val="windowText" lastClr="000000"/>
                  </a:solidFill>
                </a:rPr>
                <a:t>Rotary</a:t>
              </a:r>
              <a:br>
                <a:rPr lang="en-US" sz="800" kern="0" dirty="0">
                  <a:solidFill>
                    <a:sysClr val="windowText" lastClr="000000"/>
                  </a:solidFill>
                </a:rPr>
              </a:br>
              <a:r>
                <a:rPr lang="en-US" sz="800" kern="0" dirty="0">
                  <a:solidFill>
                    <a:sysClr val="windowText" lastClr="000000"/>
                  </a:solidFill>
                </a:rPr>
                <a:t>Angle</a:t>
              </a:r>
              <a:br>
                <a:rPr lang="en-US" sz="800" kern="0" dirty="0">
                  <a:solidFill>
                    <a:sysClr val="windowText" lastClr="000000"/>
                  </a:solidFill>
                </a:rPr>
              </a:br>
              <a:r>
                <a:rPr lang="en-US" sz="800" kern="0" dirty="0">
                  <a:solidFill>
                    <a:sysClr val="windowText" lastClr="000000"/>
                  </a:solidFill>
                </a:rPr>
                <a:t>Sensor</a:t>
              </a:r>
            </a:p>
          </p:txBody>
        </p:sp>
        <p:sp>
          <p:nvSpPr>
            <p:cNvPr id="326" name="LCD Label"/>
            <p:cNvSpPr txBox="1"/>
            <p:nvPr/>
          </p:nvSpPr>
          <p:spPr>
            <a:xfrm>
              <a:off x="2147891" y="6721574"/>
              <a:ext cx="1028689" cy="222217"/>
            </a:xfrm>
            <a:prstGeom prst="rect">
              <a:avLst/>
            </a:prstGeom>
            <a:noFill/>
          </p:spPr>
          <p:txBody>
            <a:bodyPr wrap="none" rtlCol="0">
              <a:spAutoFit/>
            </a:bodyPr>
            <a:lstStyle/>
            <a:p>
              <a:pPr algn="ctr" defTabSz="914225"/>
              <a:r>
                <a:rPr lang="en-US" sz="800" kern="0" dirty="0">
                  <a:solidFill>
                    <a:sysClr val="windowText" lastClr="000000"/>
                  </a:solidFill>
                </a:rPr>
                <a:t>2 Row LCD Display</a:t>
              </a:r>
            </a:p>
          </p:txBody>
        </p:sp>
      </p:grpSp>
      <p:grpSp>
        <p:nvGrpSpPr>
          <p:cNvPr id="133" name="Intel NUC and Label"/>
          <p:cNvGrpSpPr/>
          <p:nvPr/>
        </p:nvGrpSpPr>
        <p:grpSpPr>
          <a:xfrm>
            <a:off x="916847" y="3543561"/>
            <a:ext cx="2201431" cy="708494"/>
            <a:chOff x="935231" y="3614120"/>
            <a:chExt cx="2245574" cy="722701"/>
          </a:xfrm>
        </p:grpSpPr>
        <p:grpSp>
          <p:nvGrpSpPr>
            <p:cNvPr id="3" name="NUC"/>
            <p:cNvGrpSpPr/>
            <p:nvPr/>
          </p:nvGrpSpPr>
          <p:grpSpPr>
            <a:xfrm rot="16200000">
              <a:off x="1795676" y="2753675"/>
              <a:ext cx="524683" cy="2245574"/>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grpSp>
        <p:sp>
          <p:nvSpPr>
            <p:cNvPr id="328" name="NUC Label"/>
            <p:cNvSpPr txBox="1"/>
            <p:nvPr/>
          </p:nvSpPr>
          <p:spPr>
            <a:xfrm>
              <a:off x="1432649" y="4114604"/>
              <a:ext cx="1265751" cy="222217"/>
            </a:xfrm>
            <a:prstGeom prst="rect">
              <a:avLst/>
            </a:prstGeom>
            <a:noFill/>
          </p:spPr>
          <p:txBody>
            <a:bodyPr wrap="none" rtlCol="0">
              <a:spAutoFit/>
            </a:bodyPr>
            <a:lstStyle/>
            <a:p>
              <a:pPr algn="ctr" defTabSz="914225"/>
              <a:r>
                <a:rPr lang="en-US" sz="800" kern="0" dirty="0">
                  <a:solidFill>
                    <a:sysClr val="windowText" lastClr="000000"/>
                  </a:solidFill>
                </a:rPr>
                <a:t>Intel NUC / IoT Gateway</a:t>
              </a:r>
            </a:p>
          </p:txBody>
        </p:sp>
      </p:grpSp>
      <p:grpSp>
        <p:nvGrpSpPr>
          <p:cNvPr id="134" name="Laptop"/>
          <p:cNvGrpSpPr/>
          <p:nvPr/>
        </p:nvGrpSpPr>
        <p:grpSpPr>
          <a:xfrm>
            <a:off x="1147518" y="852193"/>
            <a:ext cx="1722537" cy="1245983"/>
            <a:chOff x="1170527" y="868784"/>
            <a:chExt cx="1757077" cy="1270968"/>
          </a:xfrm>
        </p:grpSpPr>
        <p:sp>
          <p:nvSpPr>
            <p:cNvPr id="306" name="Laptop"/>
            <p:cNvSpPr/>
            <p:nvPr/>
          </p:nvSpPr>
          <p:spPr>
            <a:xfrm>
              <a:off x="1170527" y="868784"/>
              <a:ext cx="1757077" cy="1270968"/>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29" name="Laptop Label"/>
            <p:cNvSpPr txBox="1"/>
            <p:nvPr/>
          </p:nvSpPr>
          <p:spPr>
            <a:xfrm>
              <a:off x="1419081" y="1060491"/>
              <a:ext cx="1257577" cy="478311"/>
            </a:xfrm>
            <a:prstGeom prst="rect">
              <a:avLst/>
            </a:prstGeom>
            <a:noFill/>
          </p:spPr>
          <p:txBody>
            <a:bodyPr wrap="none" rtlCol="0">
              <a:spAutoFit/>
            </a:bodyPr>
            <a:lstStyle/>
            <a:p>
              <a:pPr algn="ctr" defTabSz="914225"/>
              <a:r>
                <a:rPr lang="en-US" sz="800" kern="0" dirty="0">
                  <a:solidFill>
                    <a:sysClr val="windowText" lastClr="000000"/>
                  </a:solidFill>
                </a:rPr>
                <a:t>Development</a:t>
              </a:r>
              <a:br>
                <a:rPr lang="en-US" sz="800" kern="0" dirty="0">
                  <a:solidFill>
                    <a:sysClr val="windowText" lastClr="000000"/>
                  </a:solidFill>
                </a:rPr>
              </a:br>
              <a:r>
                <a:rPr lang="en-US" sz="800" kern="0" dirty="0">
                  <a:solidFill>
                    <a:sysClr val="windowText" lastClr="000000"/>
                  </a:solidFill>
                </a:rPr>
                <a:t>Workstation</a:t>
              </a:r>
              <a:br>
                <a:rPr lang="en-US" sz="800" kern="0" dirty="0">
                  <a:solidFill>
                    <a:sysClr val="windowText" lastClr="000000"/>
                  </a:solidFill>
                </a:rPr>
              </a:br>
              <a:r>
                <a:rPr lang="en-US" sz="800" kern="0" dirty="0">
                  <a:solidFill>
                    <a:sysClr val="windowText" lastClr="000000"/>
                  </a:solidFill>
                </a:rPr>
                <a:t>(Windows / </a:t>
              </a:r>
              <a:r>
                <a:rPr lang="en-US" sz="800" kern="0" dirty="0" err="1">
                  <a:solidFill>
                    <a:sysClr val="windowText" lastClr="000000"/>
                  </a:solidFill>
                </a:rPr>
                <a:t>OSx</a:t>
              </a:r>
              <a:r>
                <a:rPr lang="en-US" sz="800" kern="0" dirty="0">
                  <a:solidFill>
                    <a:sysClr val="windowText" lastClr="000000"/>
                  </a:solidFill>
                </a:rPr>
                <a:t> / Linux)</a:t>
              </a:r>
            </a:p>
          </p:txBody>
        </p:sp>
      </p:grpSp>
      <p:sp>
        <p:nvSpPr>
          <p:cNvPr id="367" name="ASA Event Hub Output"/>
          <p:cNvSpPr/>
          <p:nvPr/>
        </p:nvSpPr>
        <p:spPr>
          <a:xfrm>
            <a:off x="5855733" y="4436665"/>
            <a:ext cx="454764" cy="233423"/>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OUTPUT</a:t>
            </a:r>
          </a:p>
        </p:txBody>
      </p:sp>
      <p:grpSp>
        <p:nvGrpSpPr>
          <p:cNvPr id="93" name="Storage Account"/>
          <p:cNvGrpSpPr/>
          <p:nvPr/>
        </p:nvGrpSpPr>
        <p:grpSpPr>
          <a:xfrm>
            <a:off x="9473814" y="4251145"/>
            <a:ext cx="710076" cy="2319892"/>
            <a:chOff x="9474292" y="4251261"/>
            <a:chExt cx="710177" cy="2320221"/>
          </a:xfrm>
        </p:grpSpPr>
        <p:sp>
          <p:nvSpPr>
            <p:cNvPr id="373" name="Rectangle: Rounded Corners 372"/>
            <p:cNvSpPr/>
            <p:nvPr/>
          </p:nvSpPr>
          <p:spPr>
            <a:xfrm>
              <a:off x="9474495" y="4251261"/>
              <a:ext cx="709974" cy="232022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dirty="0">
                <a:solidFill>
                  <a:schemeClr val="tx1"/>
                </a:solidFill>
              </a:endParaRPr>
            </a:p>
          </p:txBody>
        </p:sp>
        <p:sp>
          <p:nvSpPr>
            <p:cNvPr id="374" name="TextBox 373"/>
            <p:cNvSpPr txBox="1"/>
            <p:nvPr/>
          </p:nvSpPr>
          <p:spPr>
            <a:xfrm rot="5400000">
              <a:off x="9099153" y="5124713"/>
              <a:ext cx="1460656" cy="531812"/>
            </a:xfrm>
            <a:prstGeom prst="rect">
              <a:avLst/>
            </a:prstGeom>
            <a:noFill/>
          </p:spPr>
          <p:txBody>
            <a:bodyPr wrap="none" rtlCol="0">
              <a:spAutoFit/>
            </a:bodyPr>
            <a:lstStyle/>
            <a:p>
              <a:pPr defTabSz="914225"/>
              <a:r>
                <a:rPr lang="en-US" sz="1400" kern="0" dirty="0">
                  <a:solidFill>
                    <a:sysClr val="windowText" lastClr="000000"/>
                  </a:solidFill>
                </a:rPr>
                <a:t>Storage Account</a:t>
              </a:r>
              <a:br>
                <a:rPr lang="en-US" sz="1400" kern="0" dirty="0">
                  <a:solidFill>
                    <a:sysClr val="windowText" lastClr="000000"/>
                  </a:solidFill>
                </a:rPr>
              </a:br>
              <a:r>
                <a:rPr lang="en-US" sz="1400" b="1" i="1" kern="0" dirty="0">
                  <a:solidFill>
                    <a:sysClr val="windowText" lastClr="000000"/>
                  </a:solidFill>
                </a:rPr>
                <a:t>&lt;name&gt;</a:t>
              </a:r>
              <a:r>
                <a:rPr lang="en-US" sz="1400" b="1" kern="0" dirty="0">
                  <a:solidFill>
                    <a:sysClr val="windowText" lastClr="000000"/>
                  </a:solidFill>
                </a:rPr>
                <a:t>storage</a:t>
              </a:r>
              <a:endParaRPr lang="en-US" sz="1400" kern="0" dirty="0">
                <a:solidFill>
                  <a:sysClr val="windowText" lastClr="000000"/>
                </a:solidFill>
              </a:endParaRPr>
            </a:p>
          </p:txBody>
        </p:sp>
        <p:sp>
          <p:nvSpPr>
            <p:cNvPr id="386" name="Freeform: Shape 385"/>
            <p:cNvSpPr/>
            <p:nvPr/>
          </p:nvSpPr>
          <p:spPr>
            <a:xfrm>
              <a:off x="9474292" y="4252472"/>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kern="0">
                <a:solidFill>
                  <a:sysClr val="windowText" lastClr="000000"/>
                </a:solidFill>
              </a:endParaRPr>
            </a:p>
          </p:txBody>
        </p:sp>
        <p:sp>
          <p:nvSpPr>
            <p:cNvPr id="396" name="Storage Account Icon"/>
            <p:cNvSpPr>
              <a:spLocks noChangeAspect="1" noEditPoints="1"/>
            </p:cNvSpPr>
            <p:nvPr/>
          </p:nvSpPr>
          <p:spPr bwMode="auto">
            <a:xfrm>
              <a:off x="9663017" y="4320661"/>
              <a:ext cx="331714" cy="283464"/>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kern="0">
                <a:solidFill>
                  <a:sysClr val="windowText" lastClr="000000"/>
                </a:solidFill>
              </a:endParaRPr>
            </a:p>
          </p:txBody>
        </p:sp>
      </p:grpSp>
      <p:sp>
        <p:nvSpPr>
          <p:cNvPr id="430" name="Function Storage Read/Write"/>
          <p:cNvSpPr/>
          <p:nvPr/>
        </p:nvSpPr>
        <p:spPr>
          <a:xfrm>
            <a:off x="8927512" y="6061133"/>
            <a:ext cx="790016" cy="231181"/>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225"/>
            <a:r>
              <a:rPr lang="en-US" sz="800" kern="0" dirty="0">
                <a:solidFill>
                  <a:schemeClr val="tx1"/>
                </a:solidFill>
              </a:rPr>
              <a:t>READ / WRITE</a:t>
            </a:r>
          </a:p>
        </p:txBody>
      </p:sp>
    </p:spTree>
    <p:extLst>
      <p:ext uri="{BB962C8B-B14F-4D97-AF65-F5344CB8AC3E}">
        <p14:creationId xmlns:p14="http://schemas.microsoft.com/office/powerpoint/2010/main" val="39000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3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animBg="1"/>
      <p:bldP spid="129" grpId="0" animBg="1"/>
      <p:bldP spid="501" grpId="0" animBg="1"/>
      <p:bldP spid="504" grpId="0" animBg="1"/>
      <p:bldP spid="505" grpId="0" animBg="1"/>
      <p:bldP spid="507" grpId="0" animBg="1"/>
      <p:bldP spid="131" grpId="0" animBg="1"/>
      <p:bldP spid="510" grpId="0" animBg="1"/>
      <p:bldP spid="511" grpId="0" animBg="1"/>
      <p:bldP spid="512" grpId="0" animBg="1"/>
      <p:bldP spid="18" grpId="0"/>
      <p:bldP spid="322" grpId="0"/>
      <p:bldP spid="367" grpId="0" animBg="1"/>
      <p:bldP spid="4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for a good event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857127183"/>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3935</TotalTime>
  <Words>1770</Words>
  <Application>Microsoft Office PowerPoint</Application>
  <PresentationFormat>Widescreen</PresentationFormat>
  <Paragraphs>414</Paragraphs>
  <Slides>50</Slides>
  <Notes>0</Notes>
  <HiddenSlides>27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Segoe UI Black</vt:lpstr>
      <vt:lpstr>Cambria Math</vt:lpstr>
      <vt:lpstr>Segoe UI Light</vt:lpstr>
      <vt:lpstr>Segoe UI</vt:lpstr>
      <vt:lpstr>Arial</vt:lpstr>
      <vt:lpstr>Consolas</vt:lpstr>
      <vt:lpstr>OCR A Std</vt:lpstr>
      <vt:lpstr>Azure DevOps Theme</vt:lpstr>
      <vt:lpstr>Microsoft / Intel IoT Camp Train the trainer</vt:lpstr>
      <vt:lpstr>This is a fun event if we run it right</vt:lpstr>
      <vt:lpstr>Content overview</vt:lpstr>
      <vt:lpstr>Lab content &amp; slides on github</vt:lpstr>
      <vt:lpstr>Presentations</vt:lpstr>
      <vt:lpstr>The Lab</vt:lpstr>
      <vt:lpstr>PowerPoint Presentation</vt:lpstr>
      <vt:lpstr>PowerPoint Presentation</vt:lpstr>
      <vt:lpstr>Tips for a good event</vt:lpstr>
      <vt:lpstr>I added a walk-in deck</vt:lpstr>
      <vt:lpstr>WELCOME to the  Microsoft &amp; Intel IoT Camp!</vt:lpstr>
      <vt:lpstr>USB STICKs</vt:lpstr>
      <vt:lpstr>PLEASE CONNECT TO WIFI</vt:lpstr>
      <vt:lpstr>Verify your azure subscription</vt:lpstr>
      <vt:lpstr>Stay current with the content</vt:lpstr>
      <vt:lpstr>GET What you need for the labs…</vt:lpstr>
      <vt:lpstr>PowerPoint Presentation</vt:lpstr>
      <vt:lpstr>troubleshooting</vt:lpstr>
      <vt:lpstr>Have and hdmi monitor / keyboard handy for the nucs</vt:lpstr>
      <vt:lpstr>The network was the biggest issue</vt:lpstr>
      <vt:lpstr>Network setup issues</vt:lpstr>
      <vt:lpstr>THE NUC IS HOSED</vt:lpstr>
      <vt:lpstr>Random issues</vt:lpstr>
      <vt:lpstr>Random issues (cont’d)</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91</cp:revision>
  <dcterms:created xsi:type="dcterms:W3CDTF">2014-08-25T15:37:49Z</dcterms:created>
  <dcterms:modified xsi:type="dcterms:W3CDTF">2017-08-25T21:07:15Z</dcterms:modified>
</cp:coreProperties>
</file>